
<file path=[Content_Types].xml><?xml version="1.0" encoding="utf-8"?>
<Types xmlns="http://schemas.openxmlformats.org/package/2006/content-types">
  <Override PartName="/_rels/.rels" ContentType="application/vnd.openxmlformats-package.relationships+xml"/>
  <Override PartName="/ppt/notesSlides/_rels/notesSlide24.xml.rels" ContentType="application/vnd.openxmlformats-package.relationships+xml"/>
  <Override PartName="/ppt/notesSlides/_rels/notesSlide22.xml.rels" ContentType="application/vnd.openxmlformats-package.relationships+xml"/>
  <Override PartName="/ppt/notesSlides/_rels/notesSlide21.xml.rels" ContentType="application/vnd.openxmlformats-package.relationships+xml"/>
  <Override PartName="/ppt/notesSlides/_rels/notesSlide23.xml.rels" ContentType="application/vnd.openxmlformats-package.relationships+xml"/>
  <Override PartName="/ppt/notesSlides/_rels/notesSlide15.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4.xml.rels" ContentType="application/vnd.openxmlformats-package.relationships+xml"/>
  <Override PartName="/ppt/notesSlides/_rels/notesSlide3.xml.rels" ContentType="application/vnd.openxmlformats-package.relationships+xml"/>
  <Override PartName="/ppt/notesSlides/_rels/notesSlide6.xml.rels" ContentType="application/vnd.openxmlformats-package.relationships+xml"/>
  <Override PartName="/ppt/notesSlides/_rels/notesSlide7.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11.xml.rels" ContentType="application/vnd.openxmlformats-package.relationships+xml"/>
  <Override PartName="/ppt/notesSlides/notesSlide19.xml" ContentType="application/vnd.openxmlformats-officedocument.presentationml.notesSlide+xml"/>
  <Override PartName="/ppt/notesSlides/notesSlide15.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5.xml" ContentType="application/vnd.openxmlformats-officedocument.presentationml.notesSlide+xml"/>
  <Override PartName="/ppt/notesSlides/notesSlide20.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3.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22.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7.xml" ContentType="application/vnd.openxmlformats-officedocument.presentationml.notesSlide+xml"/>
  <Override PartName="/ppt/notesSlides/notesSlide24.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slides/_rels/slide26.xml.rels" ContentType="application/vnd.openxmlformats-package.relationships+xml"/>
  <Override PartName="/ppt/slides/_rels/slide10.xml.rels" ContentType="application/vnd.openxmlformats-package.relationships+xml"/>
  <Override PartName="/ppt/slides/_rels/slide17.xml.rels" ContentType="application/vnd.openxmlformats-package.relationships+xml"/>
  <Override PartName="/ppt/slides/_rels/slide9.xml.rels" ContentType="application/vnd.openxmlformats-package.relationships+xml"/>
  <Override PartName="/ppt/slides/_rels/slide24.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23.xml.rels" ContentType="application/vnd.openxmlformats-package.relationships+xml"/>
  <Override PartName="/ppt/slides/_rels/slide1.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25.xml.rels" ContentType="application/vnd.openxmlformats-package.relationships+xml"/>
  <Override PartName="/ppt/slides/_rels/slide3.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4.xml.rels" ContentType="application/vnd.openxmlformats-package.relationships+xml"/>
  <Override PartName="/ppt/slides/_rels/slide12.xml.rels" ContentType="application/vnd.openxmlformats-package.relationships+xml"/>
  <Override PartName="/ppt/slides/_rels/slide19.xml.rels" ContentType="application/vnd.openxmlformats-package.relationships+xml"/>
  <Override PartName="/ppt/slides/_rels/slide5.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22.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slide22.xml" ContentType="application/vnd.openxmlformats-officedocument.presentationml.slide+xml"/>
  <Override PartName="/ppt/slides/slide7.xml" ContentType="application/vnd.openxmlformats-officedocument.presentationml.slide+xml"/>
  <Override PartName="/ppt/slides/slide21.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5.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23.xml" ContentType="application/vnd.openxmlformats-officedocument.presentationml.slide+xml"/>
  <Override PartName="/ppt/slides/slide1.xml" ContentType="application/vnd.openxmlformats-officedocument.presentationml.slide+xml"/>
  <Override PartName="/ppt/slides/slide19.xml" ContentType="application/vnd.openxmlformats-officedocument.presentationml.slide+xml"/>
  <Override PartName="/ppt/slides/slide24.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26.xml" ContentType="application/vnd.openxmlformats-officedocument.presentationml.slide+xml"/>
  <Override PartName="/ppt/slides/slide4.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_rels/presentation.xml.rels" ContentType="application/vnd.openxmlformats-package.relationships+xml"/>
  <Override PartName="/ppt/media/image50.png" ContentType="image/png"/>
  <Override PartName="/ppt/media/image49.png" ContentType="image/png"/>
  <Override PartName="/ppt/media/image48.png" ContentType="image/png"/>
  <Override PartName="/ppt/media/image47.png" ContentType="image/png"/>
  <Override PartName="/ppt/media/image20.png" ContentType="image/png"/>
  <Override PartName="/ppt/media/image55.png" ContentType="image/png"/>
  <Override PartName="/ppt/media/image5.png" ContentType="image/png"/>
  <Override PartName="/ppt/media/image19.png" ContentType="image/png"/>
  <Override PartName="/ppt/media/image18.png" ContentType="image/png"/>
  <Override PartName="/ppt/media/image17.png" ContentType="image/png"/>
  <Override PartName="/ppt/media/image16.png" ContentType="image/png"/>
  <Override PartName="/ppt/media/image15.png" ContentType="image/png"/>
  <Override PartName="/ppt/media/image14.png" ContentType="image/png"/>
  <Override PartName="/ppt/media/image13.png" ContentType="image/png"/>
  <Override PartName="/ppt/media/image12.png" ContentType="image/png"/>
  <Override PartName="/ppt/media/image11.png" ContentType="image/png"/>
  <Override PartName="/ppt/media/image54.png" ContentType="image/png"/>
  <Override PartName="/ppt/media/image4.png" ContentType="image/png"/>
  <Override PartName="/ppt/media/image39.png" ContentType="image/png"/>
  <Override PartName="/ppt/media/image53.png" ContentType="image/png"/>
  <Override PartName="/ppt/media/image3.png" ContentType="image/png"/>
  <Override PartName="/ppt/media/image38.png" ContentType="image/png"/>
  <Override PartName="/ppt/media/image22.png" ContentType="image/png"/>
  <Override PartName="/ppt/media/image57.png" ContentType="image/png"/>
  <Override PartName="/ppt/media/image7.png" ContentType="image/png"/>
  <Override PartName="/ppt/media/image52.png" ContentType="image/png"/>
  <Override PartName="/ppt/media/image2.png" ContentType="image/png"/>
  <Override PartName="/ppt/media/image37.png" ContentType="image/png"/>
  <Override PartName="/ppt/media/image21.png" ContentType="image/png"/>
  <Override PartName="/ppt/media/image56.png" ContentType="image/png"/>
  <Override PartName="/ppt/media/image6.png" ContentType="image/png"/>
  <Override PartName="/ppt/media/image51.png" ContentType="image/png"/>
  <Override PartName="/ppt/media/image1.png" ContentType="image/png"/>
  <Override PartName="/ppt/media/image36.png" ContentType="image/png"/>
  <Override PartName="/ppt/media/image10.png" ContentType="image/png"/>
  <Override PartName="/ppt/media/image9.jpeg" ContentType="image/jpeg"/>
  <Override PartName="/ppt/media/image35.png" ContentType="image/png"/>
  <Override PartName="/ppt/media/image8.png" ContentType="image/png"/>
  <Override PartName="/ppt/media/image23.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30.png" ContentType="image/png"/>
  <Override PartName="/ppt/media/image31.png" ContentType="image/png"/>
  <Override PartName="/ppt/media/image32.png" ContentType="image/png"/>
  <Override PartName="/ppt/media/image33.png" ContentType="image/png"/>
  <Override PartName="/ppt/media/image34.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slideMaster3.xml" ContentType="application/vnd.openxmlformats-officedocument.presentationml.slideMaster+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theme/theme4.xml" ContentType="application/vnd.openxmlformats-officedocument.theme+xml"/>
  <Override PartName="/ppt/theme/theme3.xml" ContentType="application/vnd.openxmlformats-officedocument.theme+xml"/>
  <Override PartName="/ppt/theme/theme2.xml" ContentType="application/vnd.openxmlformats-officedocument.theme+xml"/>
  <Override PartName="/ppt/theme/theme1.xml" ContentType="application/vnd.openxmlformats-officedocument.theme+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34.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29.xml" ContentType="application/vnd.openxmlformats-officedocument.presentationml.slideLayout+xml"/>
  <Override PartName="/ppt/slideLayouts/slideLayout28.xml" ContentType="application/vnd.openxmlformats-officedocument.presentationml.slideLayout+xml"/>
  <Override PartName="/ppt/slideLayouts/slideLayout27.xml" ContentType="application/vnd.openxmlformats-officedocument.presentationml.slideLayout+xml"/>
  <Override PartName="/ppt/slideLayouts/slideLayout26.xml" ContentType="application/vnd.openxmlformats-officedocument.presentationml.slideLayout+xml"/>
  <Override PartName="/ppt/slideLayouts/slideLayout25.xml" ContentType="application/vnd.openxmlformats-officedocument.presentationml.slideLayout+xml"/>
  <Override PartName="/ppt/slideLayouts/slideLayout24.xml" ContentType="application/vnd.openxmlformats-officedocument.presentationml.slideLayout+xml"/>
  <Override PartName="/ppt/slideLayouts/slideLayout23.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17.xml" ContentType="application/vnd.openxmlformats-officedocument.presentationml.slideLayout+xml"/>
  <Override PartName="/ppt/slideLayouts/slideLayout9.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3.xml" ContentType="application/vnd.openxmlformats-officedocument.presentationml.slideLayout+xml"/>
  <Override PartName="/ppt/slideLayouts/slideLayout12.xml" ContentType="application/vnd.openxmlformats-officedocument.presentationml.slideLayout+xml"/>
  <Override PartName="/ppt/slideLayouts/slideLayout4.xml" ContentType="application/vnd.openxmlformats-officedocument.presentationml.slideLayout+xml"/>
  <Override PartName="/ppt/slideLayouts/slideLayout13.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0.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26.xml.rels" ContentType="application/vnd.openxmlformats-package.relationships+xml"/>
  <Override PartName="/ppt/slideLayouts/_rels/slideLayout25.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0.xml.rels" ContentType="application/vnd.openxmlformats-package.relationships+xml"/>
  <Override PartName="/ppt/slideLayouts/_rels/slideLayout17.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11.xml.rels" ContentType="application/vnd.openxmlformats-package.relationships+xml"/>
  <Override PartName="/ppt/slideLayouts/_rels/slideLayout18.xml.rels" ContentType="application/vnd.openxmlformats-package.relationships+xml"/>
  <Override PartName="/ppt/slideLayouts/_rels/slideLayout12.xml.rels" ContentType="application/vnd.openxmlformats-package.relationships+xml"/>
  <Override PartName="/ppt/slideLayouts/_rels/slideLayout19.xml.rels" ContentType="application/vnd.openxmlformats-package.relationships+xml"/>
  <Override PartName="/ppt/slideLayouts/_rels/slideLayout27.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22.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31.xml.rels" ContentType="application/vnd.openxmlformats-package.relationships+xml"/>
  <Override PartName="/ppt/slideLayouts/_rels/slideLayout20.xml.rels" ContentType="application/vnd.openxmlformats-package.relationships+xml"/>
  <Override PartName="/ppt/slideLayouts/_rels/slideLayout32.xml.rels" ContentType="application/vnd.openxmlformats-package.relationships+xml"/>
  <Override PartName="/ppt/slideLayouts/_rels/slideLayout21.xml.rels" ContentType="application/vnd.openxmlformats-package.relationships+xml"/>
  <Override PartName="/ppt/slideLayouts/slideLayout5.xml" ContentType="application/vnd.openxmlformats-officedocument.presentationml.slideLayout+xml"/>
  <Override PartName="/ppt/slideLayouts/slideLayout14.xml" ContentType="application/vnd.openxmlformats-officedocument.presentationml.slideLayout+xml"/>
  <Override PartName="/ppt/slideLayouts/slideLayout6.xml" ContentType="application/vnd.openxmlformats-officedocument.presentationml.slideLayout+xml"/>
  <Override PartName="/ppt/slideLayouts/slideLayout15.xml" ContentType="application/vnd.openxmlformats-officedocument.presentationml.slideLayout+xml"/>
  <Override PartName="/ppt/slideLayouts/slideLayout7.xml" ContentType="application/vnd.openxmlformats-officedocument.presentationml.slideLayout+xml"/>
  <Override PartName="/ppt/slideLayouts/slideLayout16.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30" Type="http://schemas.openxmlformats.org/officeDocument/2006/relationships/slide" Target="slides/slide25.xml"/><Relationship Id="rId31" Type="http://schemas.openxmlformats.org/officeDocument/2006/relationships/slide" Target="slides/slide26.xml"/>
</Relationships>
</file>

<file path=ppt/notesMasters/_rels/notesMaster1.xml.rels><?xml version="1.0" encoding="UTF-8"?>
<Relationships xmlns="http://schemas.openxmlformats.org/package/2006/relationships"><Relationship Id="rId1" Type="http://schemas.openxmlformats.org/officeDocument/2006/relationships/theme" Target="../theme/theme4.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7" name="PlaceHolder 1"/>
          <p:cNvSpPr>
            <a:spLocks noGrp="1"/>
          </p:cNvSpPr>
          <p:nvPr>
            <p:ph type="body"/>
          </p:nvPr>
        </p:nvSpPr>
        <p:spPr>
          <a:xfrm>
            <a:off x="756000" y="5078520"/>
            <a:ext cx="6047640" cy="4811040"/>
          </a:xfrm>
          <a:prstGeom prst="rect">
            <a:avLst/>
          </a:prstGeom>
        </p:spPr>
        <p:txBody>
          <a:bodyPr lIns="0" rIns="0" tIns="0" bIns="0"/>
          <a:p>
            <a:r>
              <a:rPr b="0" lang="en-US" sz="2000" spc="-1" strike="noStrike">
                <a:solidFill>
                  <a:srgbClr val="000000"/>
                </a:solidFill>
                <a:uFill>
                  <a:solidFill>
                    <a:srgbClr val="ffffff"/>
                  </a:solidFill>
                </a:uFill>
                <a:latin typeface="Cambria"/>
              </a:rPr>
              <a:t>Click to edit the notes format</a:t>
            </a:r>
            <a:endParaRPr b="0" lang="en-US" sz="2000" spc="-1" strike="noStrike">
              <a:solidFill>
                <a:srgbClr val="000000"/>
              </a:solidFill>
              <a:uFill>
                <a:solidFill>
                  <a:srgbClr val="ffffff"/>
                </a:solidFill>
              </a:uFill>
              <a:latin typeface="Cambria"/>
            </a:endParaRPr>
          </a:p>
        </p:txBody>
      </p:sp>
      <p:sp>
        <p:nvSpPr>
          <p:cNvPr id="138" name="PlaceHolder 2"/>
          <p:cNvSpPr>
            <a:spLocks noGrp="1"/>
          </p:cNvSpPr>
          <p:nvPr>
            <p:ph type="hdr"/>
          </p:nvPr>
        </p:nvSpPr>
        <p:spPr>
          <a:xfrm>
            <a:off x="0" y="0"/>
            <a:ext cx="3280680" cy="534240"/>
          </a:xfrm>
          <a:prstGeom prst="rect">
            <a:avLst/>
          </a:prstGeom>
        </p:spPr>
        <p:txBody>
          <a:bodyPr lIns="0" rIns="0" tIns="0" bIns="0"/>
          <a:p>
            <a:r>
              <a:rPr b="0" lang="en-US" sz="1400" spc="-1" strike="noStrike">
                <a:solidFill>
                  <a:srgbClr val="000000"/>
                </a:solidFill>
                <a:uFill>
                  <a:solidFill>
                    <a:srgbClr val="ffffff"/>
                  </a:solidFill>
                </a:uFill>
                <a:latin typeface="Cambria"/>
              </a:rPr>
              <a:t>&lt;header&gt;</a:t>
            </a:r>
            <a:endParaRPr b="0" lang="en-US" sz="1400" spc="-1" strike="noStrike">
              <a:solidFill>
                <a:srgbClr val="000000"/>
              </a:solidFill>
              <a:uFill>
                <a:solidFill>
                  <a:srgbClr val="ffffff"/>
                </a:solidFill>
              </a:uFill>
              <a:latin typeface="Cambria"/>
            </a:endParaRPr>
          </a:p>
        </p:txBody>
      </p:sp>
      <p:sp>
        <p:nvSpPr>
          <p:cNvPr id="139" name="PlaceHolder 3"/>
          <p:cNvSpPr>
            <a:spLocks noGrp="1"/>
          </p:cNvSpPr>
          <p:nvPr>
            <p:ph type="dt"/>
          </p:nvPr>
        </p:nvSpPr>
        <p:spPr>
          <a:xfrm>
            <a:off x="4278960" y="0"/>
            <a:ext cx="3280680" cy="534240"/>
          </a:xfrm>
          <a:prstGeom prst="rect">
            <a:avLst/>
          </a:prstGeom>
        </p:spPr>
        <p:txBody>
          <a:bodyPr lIns="0" rIns="0" tIns="0" bIns="0"/>
          <a:p>
            <a:pPr algn="r"/>
            <a:r>
              <a:rPr b="0" lang="en-US" sz="1400" spc="-1" strike="noStrike">
                <a:solidFill>
                  <a:srgbClr val="000000"/>
                </a:solidFill>
                <a:uFill>
                  <a:solidFill>
                    <a:srgbClr val="ffffff"/>
                  </a:solidFill>
                </a:uFill>
                <a:latin typeface="Cambria"/>
              </a:rPr>
              <a:t>&lt;date/time&gt;</a:t>
            </a:r>
            <a:endParaRPr b="0" lang="en-US" sz="1400" spc="-1" strike="noStrike">
              <a:solidFill>
                <a:srgbClr val="000000"/>
              </a:solidFill>
              <a:uFill>
                <a:solidFill>
                  <a:srgbClr val="ffffff"/>
                </a:solidFill>
              </a:uFill>
              <a:latin typeface="Cambria"/>
            </a:endParaRPr>
          </a:p>
        </p:txBody>
      </p:sp>
      <p:sp>
        <p:nvSpPr>
          <p:cNvPr id="140" name="PlaceHolder 4"/>
          <p:cNvSpPr>
            <a:spLocks noGrp="1"/>
          </p:cNvSpPr>
          <p:nvPr>
            <p:ph type="ftr"/>
          </p:nvPr>
        </p:nvSpPr>
        <p:spPr>
          <a:xfrm>
            <a:off x="0" y="10157400"/>
            <a:ext cx="3280680" cy="534240"/>
          </a:xfrm>
          <a:prstGeom prst="rect">
            <a:avLst/>
          </a:prstGeom>
        </p:spPr>
        <p:txBody>
          <a:bodyPr lIns="0" rIns="0" tIns="0" bIns="0" anchor="b"/>
          <a:p>
            <a:r>
              <a:rPr b="0" lang="en-US" sz="1400" spc="-1" strike="noStrike">
                <a:solidFill>
                  <a:srgbClr val="000000"/>
                </a:solidFill>
                <a:uFill>
                  <a:solidFill>
                    <a:srgbClr val="ffffff"/>
                  </a:solidFill>
                </a:uFill>
                <a:latin typeface="Cambria"/>
              </a:rPr>
              <a:t>&lt;footer&gt;</a:t>
            </a:r>
            <a:endParaRPr b="0" lang="en-US" sz="1400" spc="-1" strike="noStrike">
              <a:solidFill>
                <a:srgbClr val="000000"/>
              </a:solidFill>
              <a:uFill>
                <a:solidFill>
                  <a:srgbClr val="ffffff"/>
                </a:solidFill>
              </a:uFill>
              <a:latin typeface="Cambria"/>
            </a:endParaRPr>
          </a:p>
        </p:txBody>
      </p:sp>
      <p:sp>
        <p:nvSpPr>
          <p:cNvPr id="141" name="PlaceHolder 5"/>
          <p:cNvSpPr>
            <a:spLocks noGrp="1"/>
          </p:cNvSpPr>
          <p:nvPr>
            <p:ph type="sldNum"/>
          </p:nvPr>
        </p:nvSpPr>
        <p:spPr>
          <a:xfrm>
            <a:off x="4278960" y="10157400"/>
            <a:ext cx="3280680" cy="534240"/>
          </a:xfrm>
          <a:prstGeom prst="rect">
            <a:avLst/>
          </a:prstGeom>
        </p:spPr>
        <p:txBody>
          <a:bodyPr lIns="0" rIns="0" tIns="0" bIns="0" anchor="b"/>
          <a:p>
            <a:pPr algn="r"/>
            <a:fld id="{6401AE28-5B2A-42A9-A9AF-3AF949F20276}" type="slidenum">
              <a:rPr b="0" lang="en-US" sz="1400" spc="-1" strike="noStrike">
                <a:solidFill>
                  <a:srgbClr val="000000"/>
                </a:solidFill>
                <a:uFill>
                  <a:solidFill>
                    <a:srgbClr val="ffffff"/>
                  </a:solidFill>
                </a:uFill>
                <a:latin typeface="Cambria"/>
              </a:rPr>
              <a:t>&lt;number&gt;</a:t>
            </a:fld>
            <a:endParaRPr b="0" lang="en-US" sz="1400" spc="-1" strike="noStrike">
              <a:solidFill>
                <a:srgbClr val="000000"/>
              </a:solidFill>
              <a:uFill>
                <a:solidFill>
                  <a:srgbClr val="ffffff"/>
                </a:solidFill>
              </a:uFill>
              <a:latin typeface="Cambria"/>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9"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5 iterations are enough to converge to a reconstruction as suggested from the authors.</a:t>
            </a:r>
            <a:endParaRPr b="0" lang="en-US" sz="2000" spc="-1" strike="noStrike">
              <a:solidFill>
                <a:srgbClr val="000000"/>
              </a:solidFill>
              <a:uFill>
                <a:solidFill>
                  <a:srgbClr val="ffffff"/>
                </a:solidFill>
              </a:uFill>
              <a:latin typeface="Cambria"/>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THe algorithm has been implemented in c++ and it converges in 1.5 seconds to an acceptable reconstruction.</a:t>
            </a:r>
            <a:endParaRPr b="0" lang="en-US" sz="2000" spc="-1" strike="noStrike">
              <a:solidFill>
                <a:srgbClr val="000000"/>
              </a:solidFill>
              <a:uFill>
                <a:solidFill>
                  <a:srgbClr val="ffffff"/>
                </a:solidFill>
              </a:uFill>
              <a:latin typeface="Cambria"/>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PlaceHolder 1"/>
          <p:cNvSpPr>
            <a:spLocks noGrp="1"/>
          </p:cNvSpPr>
          <p:nvPr>
            <p:ph type="body"/>
          </p:nvPr>
        </p:nvSpPr>
        <p:spPr>
          <a:xfrm>
            <a:off x="685800" y="4343400"/>
            <a:ext cx="5486040" cy="4114440"/>
          </a:xfrm>
          <a:prstGeom prst="rect">
            <a:avLst/>
          </a:prstGeom>
        </p:spPr>
        <p:txBody>
          <a:bodyPr tIns="91440" bIns="91440"/>
          <a:p>
            <a:pPr>
              <a:lnSpc>
                <a:spcPct val="115000"/>
              </a:lnSpc>
            </a:pPr>
            <a:r>
              <a:rPr b="0" lang="en-US" sz="1300" spc="-1" strike="noStrike">
                <a:solidFill>
                  <a:srgbClr val="000000"/>
                </a:solidFill>
                <a:uFill>
                  <a:solidFill>
                    <a:srgbClr val="ffffff"/>
                  </a:solidFill>
                </a:uFill>
                <a:latin typeface="Calibri"/>
                <a:ea typeface="Calibri"/>
              </a:rPr>
              <a:t>Although the propagation step is inheritably a serial operation it can be parallelized by using the jumping flood communication paradigm.</a:t>
            </a:r>
            <a:r>
              <a:rPr b="0" lang="en-US" sz="1300" spc="-1" strike="noStrike">
                <a:solidFill>
                  <a:srgbClr val="000000"/>
                </a:solidFill>
                <a:uFill>
                  <a:solidFill>
                    <a:srgbClr val="ffffff"/>
                  </a:solidFill>
                </a:uFill>
                <a:latin typeface="Calibri"/>
                <a:ea typeface="Calibri"/>
              </a:rPr>
              <a:t>
</a:t>
            </a:r>
            <a:r>
              <a:rPr b="0" lang="en-US" sz="1300" spc="-1" strike="noStrike">
                <a:solidFill>
                  <a:srgbClr val="000000"/>
                </a:solidFill>
                <a:uFill>
                  <a:solidFill>
                    <a:srgbClr val="ffffff"/>
                  </a:solidFill>
                </a:uFill>
                <a:latin typeface="Calibri"/>
                <a:ea typeface="Calibri"/>
              </a:rPr>
              <a:t>This algorithm has been developed and shown its efficacy in computing  voronoi diagrams with a Logarithmic number of calls to GPU.</a:t>
            </a:r>
            <a:r>
              <a:rPr b="0" lang="en-US" sz="1300" spc="-1" strike="noStrike">
                <a:solidFill>
                  <a:srgbClr val="000000"/>
                </a:solidFill>
                <a:uFill>
                  <a:solidFill>
                    <a:srgbClr val="ffffff"/>
                  </a:solidFill>
                </a:uFill>
                <a:latin typeface="Calibri"/>
                <a:ea typeface="Calibri"/>
              </a:rPr>
              <a:t>
</a:t>
            </a:r>
            <a:r>
              <a:rPr b="0" lang="en-US" sz="1300" spc="-1" strike="noStrike">
                <a:solidFill>
                  <a:srgbClr val="000000"/>
                </a:solidFill>
                <a:uFill>
                  <a:solidFill>
                    <a:srgbClr val="ffffff"/>
                  </a:solidFill>
                </a:uFill>
                <a:latin typeface="Calibri"/>
                <a:ea typeface="Calibri"/>
              </a:rPr>
              <a:t>The authors of the PatchMatch algorithm hints to this solution however no further detail is available on its implementation.</a:t>
            </a:r>
            <a:r>
              <a:rPr b="0" lang="en-US" sz="1300" spc="-1" strike="noStrike">
                <a:solidFill>
                  <a:srgbClr val="000000"/>
                </a:solidFill>
                <a:uFill>
                  <a:solidFill>
                    <a:srgbClr val="ffffff"/>
                  </a:solidFill>
                </a:uFill>
                <a:latin typeface="Calibri"/>
                <a:ea typeface="Calibri"/>
              </a:rPr>
              <a:t>
</a:t>
            </a:r>
            <a:r>
              <a:rPr b="0" lang="en-US" sz="1300" spc="-1" strike="noStrike">
                <a:solidFill>
                  <a:srgbClr val="000000"/>
                </a:solidFill>
                <a:uFill>
                  <a:solidFill>
                    <a:srgbClr val="ffffff"/>
                  </a:solidFill>
                </a:uFill>
                <a:latin typeface="Calibri"/>
                <a:ea typeface="Calibri"/>
              </a:rPr>
              <a:t>Jumping flood original algorithm is implemented in OpenGL, but a I developed a CUDA version.</a:t>
            </a: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This are some result of the application of PATCH MATCH to style transfert.</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The authors of the stylit algorithm underlines how this is a suboptimal solution because of  the wahsed out effects.</a:t>
            </a:r>
            <a:endParaRPr b="0" lang="en-US" sz="2000" spc="-1" strike="noStrike">
              <a:solidFill>
                <a:srgbClr val="000000"/>
              </a:solidFill>
              <a:uFill>
                <a:solidFill>
                  <a:srgbClr val="ffffff"/>
                </a:solidFill>
              </a:uFill>
              <a:latin typeface="Cambria"/>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It also fails to represent analogies for more complex styles </a:t>
            </a:r>
            <a:endParaRPr b="0" lang="en-US" sz="2000" spc="-1" strike="noStrike">
              <a:solidFill>
                <a:srgbClr val="000000"/>
              </a:solidFill>
              <a:uFill>
                <a:solidFill>
                  <a:srgbClr val="ffffff"/>
                </a:solidFill>
              </a:uFill>
              <a:latin typeface="Cambria"/>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Authors suggested to use another approach: reversing the direction of the NNF.</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In this case each patch of the source will be assigned to its best location in the target.</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However because of collisions some patches of the sources might not be assigned leaving holes in the target.</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The Reversed NNF stragegy proposes to repeat the retrival until all patches in the target are assinged</a:t>
            </a:r>
            <a:endParaRPr b="0" lang="en-US" sz="2000" spc="-1" strike="noStrike">
              <a:solidFill>
                <a:srgbClr val="000000"/>
              </a:solidFill>
              <a:uFill>
                <a:solidFill>
                  <a:srgbClr val="ffffff"/>
                </a:solidFill>
              </a:uFill>
              <a:latin typeface="Cambria"/>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PlaceHolder 1"/>
          <p:cNvSpPr>
            <a:spLocks noGrp="1"/>
          </p:cNvSpPr>
          <p:nvPr>
            <p:ph type="body"/>
          </p:nvPr>
        </p:nvSpPr>
        <p:spPr>
          <a:xfrm>
            <a:off x="685800" y="4343400"/>
            <a:ext cx="5486040" cy="4114440"/>
          </a:xfrm>
          <a:prstGeom prst="rect">
            <a:avLst/>
          </a:prstGeom>
        </p:spPr>
        <p:txBody>
          <a:bodyPr tIns="91440" bIns="91440"/>
          <a:p>
            <a:pPr>
              <a:lnSpc>
                <a:spcPct val="100000"/>
              </a:lnSpc>
            </a:pP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A best matching target patch is retrieved for each source patch (b).</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When scanning the source best matching location for patches in the target might be already covered.</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This leads to erroneous assignments.</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So one might want to reuse source patches.</a:t>
            </a: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1"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Stylit: Illumination-Guided Example-Based Stylization of 3D Renderings: an approach to example-based stylization of 3D renderings that better preserves the rich expressiveness of hand made</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artwork.</a:t>
            </a: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6"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The sorted assigment error has an hyperbolic profile, so it is possible to predict the best use for a patch by removing its assignement by computing an error threshold at the knee point</a:t>
            </a:r>
            <a:endParaRPr b="0" lang="en-US" sz="2000" spc="-1" strike="noStrike">
              <a:solidFill>
                <a:srgbClr val="000000"/>
              </a:solidFill>
              <a:uFill>
                <a:solidFill>
                  <a:srgbClr val="ffffff"/>
                </a:solidFill>
              </a:uFill>
              <a:latin typeface="Cambria"/>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After the execution I could identify the same profile</a:t>
            </a:r>
            <a:endParaRPr b="0" lang="en-US" sz="2000" spc="-1" strike="noStrike">
              <a:solidFill>
                <a:srgbClr val="000000"/>
              </a:solidFill>
              <a:uFill>
                <a:solidFill>
                  <a:srgbClr val="ffffff"/>
                </a:solidFill>
              </a:uFill>
              <a:latin typeface="Cambria"/>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8"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However I noticed that a simpler approach leads to similar conclusion, by computing the mean and standard deviation of the error I could compute a very similar threshold.</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As a pro this method is less complex as it does not need sorting but it is also biased by observation.</a:t>
            </a:r>
            <a:endParaRPr b="0" lang="en-US" sz="2000" spc="-1" strike="noStrike">
              <a:solidFill>
                <a:srgbClr val="000000"/>
              </a:solidFill>
              <a:uFill>
                <a:solidFill>
                  <a:srgbClr val="ffffff"/>
                </a:solidFill>
              </a:uFill>
              <a:latin typeface="Cambria"/>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9"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By simply applying this method after each reversed nnf match the overall energy for assignments decreases almost exponentially.</a:t>
            </a:r>
            <a:endParaRPr b="0" lang="en-US" sz="2000" spc="-1" strike="noStrike">
              <a:solidFill>
                <a:srgbClr val="000000"/>
              </a:solidFill>
              <a:uFill>
                <a:solidFill>
                  <a:srgbClr val="ffffff"/>
                </a:solidFill>
              </a:uFill>
              <a:latin typeface="Cambria"/>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Best results are achieved when all previous techniques are mixed with the EM iterative approach.</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After 3 iterations here’e the resutls notice the contours on the left harm.</a:t>
            </a: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Better results might be achieved with original images, the provided samples are half the resolution of the originals.</a:t>
            </a:r>
            <a:endParaRPr b="0" lang="en-US" sz="2000" spc="-1" strike="noStrike">
              <a:solidFill>
                <a:srgbClr val="000000"/>
              </a:solidFill>
              <a:uFill>
                <a:solidFill>
                  <a:srgbClr val="ffffff"/>
                </a:solidFill>
              </a:uFill>
              <a:latin typeface="Cambria"/>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200" spc="-1" strike="noStrike">
                <a:solidFill>
                  <a:srgbClr val="24292e"/>
                </a:solidFill>
                <a:uFill>
                  <a:solidFill>
                    <a:srgbClr val="ffffff"/>
                  </a:solidFill>
                </a:uFill>
                <a:latin typeface="Cambria"/>
              </a:rPr>
              <a:t>An artistic hand made style can represent the same object but result in diffrent images, the style can be described by decompising it into its main factors: shadowing, lighting and reflections are unique expressions of a particular style</a:t>
            </a:r>
            <a:endParaRPr b="0" lang="en-US" sz="2000" spc="-1" strike="noStrike">
              <a:solidFill>
                <a:srgbClr val="000000"/>
              </a:solidFill>
              <a:uFill>
                <a:solidFill>
                  <a:srgbClr val="ffffff"/>
                </a:solidFill>
              </a:uFill>
              <a:latin typeface="Cambria"/>
            </a:endParaRPr>
          </a:p>
          <a:p>
            <a:pPr>
              <a:lnSpc>
                <a:spcPct val="100000"/>
              </a:lnSpc>
            </a:pPr>
            <a:endParaRPr b="0" lang="en-US" sz="2000" spc="-1" strike="noStrike">
              <a:solidFill>
                <a:srgbClr val="000000"/>
              </a:solidFill>
              <a:uFill>
                <a:solidFill>
                  <a:srgbClr val="ffffff"/>
                </a:solidFill>
              </a:uFill>
              <a:latin typeface="Cambria"/>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3"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Photorealistic rendering can be also be decomposed into terms and factors that contribute to the overall look or render of a scene, this decomposition it’s described mathematically by render equations like the Bidirectional reflectance distribution function. These terms and factors separated are known as LPE or light path expressions.</a:t>
            </a:r>
            <a:endParaRPr b="0" lang="en-US" sz="2000" spc="-1" strike="noStrike">
              <a:solidFill>
                <a:srgbClr val="000000"/>
              </a:solidFill>
              <a:uFill>
                <a:solidFill>
                  <a:srgbClr val="ffffff"/>
                </a:solidFill>
              </a:uFill>
              <a:latin typeface="Cambria"/>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We can use analogies to compare this 2 different kind of images and theorize correspondences between synyhetic and hand made images of the same subject.</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A shpere is both represented as a syntethical image composed of LPE channels A and an hand made style A’.</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The goal of this analogy is to synthesize a hand made styled version of target B only from images A, A’ B.</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We can formulate this problem in optimization terms by defining the energy function E as the weighted sum so square diffrences between A A’ and BB’</a:t>
            </a:r>
            <a:endParaRPr b="0" lang="en-US" sz="2000" spc="-1" strike="noStrike">
              <a:solidFill>
                <a:srgbClr val="000000"/>
              </a:solidFill>
              <a:uFill>
                <a:solidFill>
                  <a:srgbClr val="ffffff"/>
                </a:solidFill>
              </a:uFill>
              <a:latin typeface="Cambria"/>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5"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THe authors designed an iterative approach to minimize this Energy.</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First the nearest neighbour in terms of the energy E is found for each patch of B in A and it is than assigned to it in the reconstricted target image B’</a:t>
            </a:r>
            <a:endParaRPr b="0" lang="en-US" sz="2000" spc="-1" strike="noStrike">
              <a:solidFill>
                <a:srgbClr val="000000"/>
              </a:solidFill>
              <a:uFill>
                <a:solidFill>
                  <a:srgbClr val="ffffff"/>
                </a:solidFill>
              </a:uFill>
              <a:latin typeface="Cambria"/>
            </a:endParaRPr>
          </a:p>
          <a:p>
            <a:pPr>
              <a:lnSpc>
                <a:spcPct val="100000"/>
              </a:lnSpc>
            </a:pPr>
            <a:r>
              <a:rPr b="0" lang="en-US" sz="1100" spc="-1" strike="noStrike">
                <a:solidFill>
                  <a:srgbClr val="000000"/>
                </a:solidFill>
                <a:uFill>
                  <a:solidFill>
                    <a:srgbClr val="ffffff"/>
                  </a:solidFill>
                </a:uFill>
                <a:latin typeface="Cambria"/>
              </a:rPr>
              <a:t>this iterative approach repeats this 2 steps several times in order to reduce the energy E</a:t>
            </a:r>
            <a:endParaRPr b="0" lang="en-US" sz="2000" spc="-1" strike="noStrike">
              <a:solidFill>
                <a:srgbClr val="000000"/>
              </a:solidFill>
              <a:uFill>
                <a:solidFill>
                  <a:srgbClr val="ffffff"/>
                </a:solidFill>
              </a:uFill>
              <a:latin typeface="Cambria"/>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6" name="PlaceHolder 1"/>
          <p:cNvSpPr>
            <a:spLocks noGrp="1"/>
          </p:cNvSpPr>
          <p:nvPr>
            <p:ph type="body"/>
          </p:nvPr>
        </p:nvSpPr>
        <p:spPr>
          <a:xfrm>
            <a:off x="685800" y="4343400"/>
            <a:ext cx="5486040" cy="4114440"/>
          </a:xfrm>
          <a:prstGeom prst="rect">
            <a:avLst/>
          </a:prstGeom>
        </p:spPr>
        <p:txBody>
          <a:bodyPr tIns="91440" bIns="91440"/>
          <a:p>
            <a:pPr>
              <a:lnSpc>
                <a:spcPct val="115000"/>
              </a:lnSpc>
            </a:pPr>
            <a:r>
              <a:rPr b="0" lang="en-US" sz="1300" spc="-1" strike="noStrike">
                <a:solidFill>
                  <a:srgbClr val="000000"/>
                </a:solidFill>
                <a:uFill>
                  <a:solidFill>
                    <a:srgbClr val="ffffff"/>
                  </a:solidFill>
                </a:uFill>
                <a:latin typeface="Lato"/>
                <a:ea typeface="Lato"/>
              </a:rPr>
              <a:t>At the core of the stylit application to compute the NNF there’s PATCH MATCH: The insights driving this algorithm are that some good patch matches can be found via random sampling, and that natural coherence in the images allows to propagate such matches quickly to surrounding areas.</a:t>
            </a:r>
            <a:endParaRPr b="0" lang="en-US" sz="2000" spc="-1" strike="noStrike">
              <a:solidFill>
                <a:srgbClr val="000000"/>
              </a:solidFill>
              <a:uFill>
                <a:solidFill>
                  <a:srgbClr val="ffffff"/>
                </a:solidFill>
              </a:uFill>
              <a:latin typeface="Cambria"/>
            </a:endParaRPr>
          </a:p>
          <a:p>
            <a:pPr>
              <a:lnSpc>
                <a:spcPct val="115000"/>
              </a:lnSpc>
            </a:pPr>
            <a:r>
              <a:rPr b="0" lang="en-US" sz="1300" spc="-1" strike="noStrike">
                <a:solidFill>
                  <a:srgbClr val="000000"/>
                </a:solidFill>
                <a:uFill>
                  <a:solidFill>
                    <a:srgbClr val="ffffff"/>
                  </a:solidFill>
                </a:uFill>
                <a:latin typeface="Lato"/>
                <a:ea typeface="Lato"/>
              </a:rPr>
              <a:t>It is composed of 2 main phases:</a:t>
            </a:r>
            <a:r>
              <a:rPr b="0" lang="en-US" sz="1300" spc="-1" strike="noStrike">
                <a:solidFill>
                  <a:srgbClr val="000000"/>
                </a:solidFill>
                <a:uFill>
                  <a:solidFill>
                    <a:srgbClr val="ffffff"/>
                  </a:solidFill>
                </a:uFill>
                <a:latin typeface="Lato"/>
                <a:ea typeface="Lato"/>
              </a:rPr>
              <a:t>
</a:t>
            </a:r>
            <a:r>
              <a:rPr b="0" lang="en-US" sz="1300" spc="-1" strike="noStrike">
                <a:solidFill>
                  <a:srgbClr val="000000"/>
                </a:solidFill>
                <a:uFill>
                  <a:solidFill>
                    <a:srgbClr val="ffffff"/>
                  </a:solidFill>
                </a:uFill>
                <a:latin typeface="Lato"/>
                <a:ea typeface="Lato"/>
              </a:rPr>
              <a:t>Propagation and random search</a:t>
            </a:r>
            <a:endParaRPr b="0" lang="en-US" sz="2000" spc="-1" strike="noStrike">
              <a:solidFill>
                <a:srgbClr val="000000"/>
              </a:solidFill>
              <a:uFill>
                <a:solidFill>
                  <a:srgbClr val="ffffff"/>
                </a:solidFill>
              </a:uFill>
              <a:latin typeface="Cambria"/>
            </a:endParaRPr>
          </a:p>
          <a:p>
            <a:pPr>
              <a:lnSpc>
                <a:spcPct val="115000"/>
              </a:lnSpc>
            </a:pPr>
            <a:endParaRPr b="0" lang="en-US" sz="2000" spc="-1" strike="noStrike">
              <a:solidFill>
                <a:srgbClr val="000000"/>
              </a:solidFill>
              <a:uFill>
                <a:solidFill>
                  <a:srgbClr val="ffffff"/>
                </a:solidFill>
              </a:uFill>
              <a:latin typeface="Cambria"/>
            </a:endParaRPr>
          </a:p>
          <a:p>
            <a:pPr>
              <a:lnSpc>
                <a:spcPct val="115000"/>
              </a:lnSpc>
            </a:pPr>
            <a:endParaRPr b="0" lang="en-US" sz="2000" spc="-1" strike="noStrike">
              <a:solidFill>
                <a:srgbClr val="000000"/>
              </a:solidFill>
              <a:uFill>
                <a:solidFill>
                  <a:srgbClr val="ffffff"/>
                </a:solidFill>
              </a:uFill>
              <a:latin typeface="Cambria"/>
            </a:endParaRPr>
          </a:p>
          <a:p>
            <a:pPr>
              <a:lnSpc>
                <a:spcPct val="115000"/>
              </a:lnSpc>
            </a:pPr>
            <a:endParaRPr b="0" lang="en-US" sz="2000" spc="-1" strike="noStrike">
              <a:solidFill>
                <a:srgbClr val="000000"/>
              </a:solidFill>
              <a:uFill>
                <a:solidFill>
                  <a:srgbClr val="ffffff"/>
                </a:solidFill>
              </a:uFill>
              <a:latin typeface="Cambria"/>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7" name="PlaceHolder 1"/>
          <p:cNvSpPr>
            <a:spLocks noGrp="1"/>
          </p:cNvSpPr>
          <p:nvPr>
            <p:ph type="body"/>
          </p:nvPr>
        </p:nvSpPr>
        <p:spPr>
          <a:xfrm>
            <a:off x="685800" y="4343400"/>
            <a:ext cx="5486040" cy="4114440"/>
          </a:xfrm>
          <a:prstGeom prst="rect">
            <a:avLst/>
          </a:prstGeom>
        </p:spPr>
        <p:txBody>
          <a:bodyPr tIns="91440" bIns="91440"/>
          <a:p>
            <a:pPr>
              <a:lnSpc>
                <a:spcPct val="115000"/>
              </a:lnSpc>
            </a:pPr>
            <a:r>
              <a:rPr b="0" lang="en-US" sz="1300" spc="-1" strike="noStrike">
                <a:solidFill>
                  <a:srgbClr val="000000"/>
                </a:solidFill>
                <a:uFill>
                  <a:solidFill>
                    <a:srgbClr val="ffffff"/>
                  </a:solidFill>
                </a:uFill>
                <a:latin typeface="Lato"/>
                <a:ea typeface="Lato"/>
              </a:rPr>
              <a:t>first during Propagation each patch is visited in scan order (L-R,T-B) and receives 2 guesses of a better match form its L-T neighbours.</a:t>
            </a:r>
            <a:r>
              <a:rPr b="0" lang="en-US" sz="1300" spc="-1" strike="noStrike">
                <a:solidFill>
                  <a:srgbClr val="000000"/>
                </a:solidFill>
                <a:uFill>
                  <a:solidFill>
                    <a:srgbClr val="ffffff"/>
                  </a:solidFill>
                </a:uFill>
                <a:latin typeface="Lato"/>
                <a:ea typeface="Lato"/>
              </a:rPr>
              <a:t>
</a:t>
            </a:r>
            <a:r>
              <a:rPr b="0" lang="en-US" sz="1300" spc="-1" strike="noStrike">
                <a:solidFill>
                  <a:srgbClr val="000000"/>
                </a:solidFill>
                <a:uFill>
                  <a:solidFill>
                    <a:srgbClr val="ffffff"/>
                  </a:solidFill>
                </a:uFill>
                <a:latin typeface="Lato"/>
                <a:ea typeface="Lato"/>
              </a:rPr>
              <a:t>Based on these guesses a new match will be chosen as the minimun of the guesses and the current best match.</a:t>
            </a:r>
            <a:r>
              <a:rPr b="0" lang="en-US" sz="1300" spc="-1" strike="noStrike">
                <a:solidFill>
                  <a:srgbClr val="000000"/>
                </a:solidFill>
                <a:uFill>
                  <a:solidFill>
                    <a:srgbClr val="ffffff"/>
                  </a:solidFill>
                </a:uFill>
                <a:latin typeface="Lato"/>
                <a:ea typeface="Lato"/>
              </a:rPr>
              <a:t>
</a:t>
            </a:r>
            <a:r>
              <a:rPr b="0" lang="en-US" sz="1300" spc="-1" strike="noStrike">
                <a:solidFill>
                  <a:srgbClr val="000000"/>
                </a:solidFill>
                <a:uFill>
                  <a:solidFill>
                    <a:srgbClr val="ffffff"/>
                  </a:solidFill>
                </a:uFill>
                <a:latin typeface="Lato"/>
                <a:ea typeface="Lato"/>
              </a:rPr>
              <a:t>For pair iterations the order is inverted to Bottom right and inverse scan order.</a:t>
            </a:r>
            <a:endParaRPr b="0" lang="en-US" sz="2000" spc="-1" strike="noStrike">
              <a:solidFill>
                <a:srgbClr val="000000"/>
              </a:solidFill>
              <a:uFill>
                <a:solidFill>
                  <a:srgbClr val="ffffff"/>
                </a:solidFill>
              </a:uFill>
              <a:latin typeface="Cambria"/>
            </a:endParaRPr>
          </a:p>
          <a:p>
            <a:pPr>
              <a:lnSpc>
                <a:spcPct val="115000"/>
              </a:lnSpc>
            </a:pPr>
            <a:r>
              <a:rPr b="0" lang="en-US" sz="1300" spc="-1" strike="noStrike">
                <a:solidFill>
                  <a:srgbClr val="000000"/>
                </a:solidFill>
                <a:uFill>
                  <a:solidFill>
                    <a:srgbClr val="ffffff"/>
                  </a:solidFill>
                </a:uFill>
                <a:latin typeface="Lato"/>
                <a:ea typeface="Lato"/>
              </a:rPr>
              <a:t>After propagation each patch searchs randomly over a decreaslingly wide area, this step is more expensive and it has a logharithmic complexity in terms of the widest dimension of the image.</a:t>
            </a:r>
            <a:endParaRPr b="0" lang="en-US" sz="2000" spc="-1" strike="noStrike">
              <a:solidFill>
                <a:srgbClr val="000000"/>
              </a:solidFill>
              <a:uFill>
                <a:solidFill>
                  <a:srgbClr val="ffffff"/>
                </a:solidFill>
              </a:uFill>
              <a:latin typeface="Cambria"/>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PlaceHolder 1"/>
          <p:cNvSpPr>
            <a:spLocks noGrp="1"/>
          </p:cNvSpPr>
          <p:nvPr>
            <p:ph type="body"/>
          </p:nvPr>
        </p:nvSpPr>
        <p:spPr>
          <a:xfrm>
            <a:off x="685800" y="4343400"/>
            <a:ext cx="5486040" cy="4114440"/>
          </a:xfrm>
          <a:prstGeom prst="rect">
            <a:avLst/>
          </a:prstGeom>
        </p:spPr>
        <p:txBody>
          <a:bodyPr tIns="91440" bIns="91440"/>
          <a:p>
            <a:pPr>
              <a:lnSpc>
                <a:spcPct val="100000"/>
              </a:lnSpc>
            </a:pPr>
            <a:r>
              <a:rPr b="0" lang="en-US" sz="1100" spc="-1" strike="noStrike">
                <a:solidFill>
                  <a:srgbClr val="000000"/>
                </a:solidFill>
                <a:uFill>
                  <a:solidFill>
                    <a:srgbClr val="ffffff"/>
                  </a:solidFill>
                </a:uFill>
                <a:latin typeface="Cambria"/>
              </a:rPr>
              <a:t>This algorythm is approximated but very rapid. Most noticealble application is the computation of a disparity map between similar images.</a:t>
            </a:r>
            <a:endParaRPr b="0" lang="en-US" sz="2000" spc="-1" strike="noStrike">
              <a:solidFill>
                <a:srgbClr val="000000"/>
              </a:solidFill>
              <a:uFill>
                <a:solidFill>
                  <a:srgbClr val="ffffff"/>
                </a:solidFill>
              </a:uFill>
              <a:latin typeface="Cambria"/>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4" name="PlaceHolder 2"/>
          <p:cNvSpPr>
            <a:spLocks noGrp="1"/>
          </p:cNvSpPr>
          <p:nvPr>
            <p:ph type="body"/>
          </p:nvPr>
        </p:nvSpPr>
        <p:spPr>
          <a:xfrm>
            <a:off x="819000" y="1990800"/>
            <a:ext cx="7505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5" name="PlaceHolder 3"/>
          <p:cNvSpPr>
            <a:spLocks noGrp="1"/>
          </p:cNvSpPr>
          <p:nvPr>
            <p:ph type="body"/>
          </p:nvPr>
        </p:nvSpPr>
        <p:spPr>
          <a:xfrm>
            <a:off x="819000" y="3269520"/>
            <a:ext cx="7505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7" name="PlaceHolder 2"/>
          <p:cNvSpPr>
            <a:spLocks noGrp="1"/>
          </p:cNvSpPr>
          <p:nvPr>
            <p:ph type="body"/>
          </p:nvPr>
        </p:nvSpPr>
        <p:spPr>
          <a:xfrm>
            <a:off x="81900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8" name="PlaceHolder 3"/>
          <p:cNvSpPr>
            <a:spLocks noGrp="1"/>
          </p:cNvSpPr>
          <p:nvPr>
            <p:ph type="body"/>
          </p:nvPr>
        </p:nvSpPr>
        <p:spPr>
          <a:xfrm>
            <a:off x="466488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9" name="PlaceHolder 4"/>
          <p:cNvSpPr>
            <a:spLocks noGrp="1"/>
          </p:cNvSpPr>
          <p:nvPr>
            <p:ph type="body"/>
          </p:nvPr>
        </p:nvSpPr>
        <p:spPr>
          <a:xfrm>
            <a:off x="466488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0" name="PlaceHolder 5"/>
          <p:cNvSpPr>
            <a:spLocks noGrp="1"/>
          </p:cNvSpPr>
          <p:nvPr>
            <p:ph type="body"/>
          </p:nvPr>
        </p:nvSpPr>
        <p:spPr>
          <a:xfrm>
            <a:off x="81900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52" name="PlaceHolder 2"/>
          <p:cNvSpPr>
            <a:spLocks noGrp="1"/>
          </p:cNvSpPr>
          <p:nvPr>
            <p:ph type="body"/>
          </p:nvPr>
        </p:nvSpPr>
        <p:spPr>
          <a:xfrm>
            <a:off x="819000" y="1990800"/>
            <a:ext cx="7505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53" name="PlaceHolder 3"/>
          <p:cNvSpPr>
            <a:spLocks noGrp="1"/>
          </p:cNvSpPr>
          <p:nvPr>
            <p:ph type="body"/>
          </p:nvPr>
        </p:nvSpPr>
        <p:spPr>
          <a:xfrm>
            <a:off x="819000" y="1990800"/>
            <a:ext cx="7505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54" name="" descr=""/>
          <p:cNvPicPr/>
          <p:nvPr/>
        </p:nvPicPr>
        <p:blipFill>
          <a:blip r:embed="rId2"/>
          <a:stretch/>
        </p:blipFill>
        <p:spPr>
          <a:xfrm>
            <a:off x="3037680" y="1990440"/>
            <a:ext cx="3067560" cy="2447640"/>
          </a:xfrm>
          <a:prstGeom prst="rect">
            <a:avLst/>
          </a:prstGeom>
          <a:ln>
            <a:noFill/>
          </a:ln>
        </p:spPr>
      </p:pic>
      <p:pic>
        <p:nvPicPr>
          <p:cNvPr id="55" name="" descr=""/>
          <p:cNvPicPr/>
          <p:nvPr/>
        </p:nvPicPr>
        <p:blipFill>
          <a:blip r:embed="rId3"/>
          <a:stretch/>
        </p:blipFill>
        <p:spPr>
          <a:xfrm>
            <a:off x="3037680" y="1990440"/>
            <a:ext cx="3067560" cy="2447640"/>
          </a:xfrm>
          <a:prstGeom prst="rect">
            <a:avLst/>
          </a:prstGeom>
          <a:ln>
            <a:noFill/>
          </a:ln>
        </p:spPr>
      </p:pic>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3"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4" name="PlaceHolder 2"/>
          <p:cNvSpPr>
            <a:spLocks noGrp="1"/>
          </p:cNvSpPr>
          <p:nvPr>
            <p:ph type="subTitle"/>
          </p:nvPr>
        </p:nvSpPr>
        <p:spPr>
          <a:xfrm>
            <a:off x="819000" y="1990800"/>
            <a:ext cx="7505280" cy="2447640"/>
          </a:xfrm>
          <a:prstGeom prst="rect">
            <a:avLst/>
          </a:prstGeom>
        </p:spPr>
        <p:txBody>
          <a:bodyPr lIns="0" rIns="0" tIns="0" bIns="0" anchor="ctr"/>
          <a:p>
            <a:pPr algn="ctr"/>
            <a:endParaRPr b="0" lang="en-US" sz="3200" spc="-1" strike="noStrike">
              <a:solidFill>
                <a:srgbClr val="ffffff"/>
              </a:solidFill>
              <a:uFill>
                <a:solidFill>
                  <a:srgbClr val="ffffff"/>
                </a:solidFill>
              </a:uFill>
              <a:latin typeface="Cambria"/>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6" name="PlaceHolder 2"/>
          <p:cNvSpPr>
            <a:spLocks noGrp="1"/>
          </p:cNvSpPr>
          <p:nvPr>
            <p:ph type="body"/>
          </p:nvPr>
        </p:nvSpPr>
        <p:spPr>
          <a:xfrm>
            <a:off x="819000" y="1990800"/>
            <a:ext cx="7505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68" name="PlaceHolder 2"/>
          <p:cNvSpPr>
            <a:spLocks noGrp="1"/>
          </p:cNvSpPr>
          <p:nvPr>
            <p:ph type="body"/>
          </p:nvPr>
        </p:nvSpPr>
        <p:spPr>
          <a:xfrm>
            <a:off x="81900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69" name="PlaceHolder 3"/>
          <p:cNvSpPr>
            <a:spLocks noGrp="1"/>
          </p:cNvSpPr>
          <p:nvPr>
            <p:ph type="body"/>
          </p:nvPr>
        </p:nvSpPr>
        <p:spPr>
          <a:xfrm>
            <a:off x="466488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1" name="PlaceHolder 1"/>
          <p:cNvSpPr>
            <a:spLocks noGrp="1"/>
          </p:cNvSpPr>
          <p:nvPr>
            <p:ph type="subTitle"/>
          </p:nvPr>
        </p:nvSpPr>
        <p:spPr>
          <a:xfrm>
            <a:off x="819000" y="845640"/>
            <a:ext cx="7505280" cy="4425120"/>
          </a:xfrm>
          <a:prstGeom prst="rect">
            <a:avLst/>
          </a:prstGeom>
        </p:spPr>
        <p:txBody>
          <a:bodyPr lIns="0" rIns="0" tIns="0" bIns="0" anchor="ctr"/>
          <a:p>
            <a:pPr algn="ctr"/>
            <a:endParaRPr b="0" lang="en-US" sz="3200" spc="-1" strike="noStrike">
              <a:solidFill>
                <a:srgbClr val="ffffff"/>
              </a:solidFill>
              <a:uFill>
                <a:solidFill>
                  <a:srgbClr val="ffffff"/>
                </a:solidFill>
              </a:uFill>
              <a:latin typeface="Cambria"/>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3" name="PlaceHolder 2"/>
          <p:cNvSpPr>
            <a:spLocks noGrp="1"/>
          </p:cNvSpPr>
          <p:nvPr>
            <p:ph type="body"/>
          </p:nvPr>
        </p:nvSpPr>
        <p:spPr>
          <a:xfrm>
            <a:off x="81900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4" name="PlaceHolder 3"/>
          <p:cNvSpPr>
            <a:spLocks noGrp="1"/>
          </p:cNvSpPr>
          <p:nvPr>
            <p:ph type="body"/>
          </p:nvPr>
        </p:nvSpPr>
        <p:spPr>
          <a:xfrm>
            <a:off x="81900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5" name="PlaceHolder 4"/>
          <p:cNvSpPr>
            <a:spLocks noGrp="1"/>
          </p:cNvSpPr>
          <p:nvPr>
            <p:ph type="body"/>
          </p:nvPr>
        </p:nvSpPr>
        <p:spPr>
          <a:xfrm>
            <a:off x="466488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2"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3" name="PlaceHolder 2"/>
          <p:cNvSpPr>
            <a:spLocks noGrp="1"/>
          </p:cNvSpPr>
          <p:nvPr>
            <p:ph type="subTitle"/>
          </p:nvPr>
        </p:nvSpPr>
        <p:spPr>
          <a:xfrm>
            <a:off x="819000" y="1990800"/>
            <a:ext cx="7505280" cy="2447640"/>
          </a:xfrm>
          <a:prstGeom prst="rect">
            <a:avLst/>
          </a:prstGeom>
        </p:spPr>
        <p:txBody>
          <a:bodyPr lIns="0" rIns="0" tIns="0" bIns="0" anchor="ctr"/>
          <a:p>
            <a:pPr algn="ctr"/>
            <a:endParaRPr b="0" lang="en-US" sz="3200" spc="-1" strike="noStrike">
              <a:solidFill>
                <a:srgbClr val="000000"/>
              </a:solidFill>
              <a:uFill>
                <a:solidFill>
                  <a:srgbClr val="ffffff"/>
                </a:solidFill>
              </a:uFill>
              <a:latin typeface="Cambria"/>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77" name="PlaceHolder 2"/>
          <p:cNvSpPr>
            <a:spLocks noGrp="1"/>
          </p:cNvSpPr>
          <p:nvPr>
            <p:ph type="body"/>
          </p:nvPr>
        </p:nvSpPr>
        <p:spPr>
          <a:xfrm>
            <a:off x="81900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8" name="PlaceHolder 3"/>
          <p:cNvSpPr>
            <a:spLocks noGrp="1"/>
          </p:cNvSpPr>
          <p:nvPr>
            <p:ph type="body"/>
          </p:nvPr>
        </p:nvSpPr>
        <p:spPr>
          <a:xfrm>
            <a:off x="466488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79" name="PlaceHolder 4"/>
          <p:cNvSpPr>
            <a:spLocks noGrp="1"/>
          </p:cNvSpPr>
          <p:nvPr>
            <p:ph type="body"/>
          </p:nvPr>
        </p:nvSpPr>
        <p:spPr>
          <a:xfrm>
            <a:off x="466488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80"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1" name="PlaceHolder 2"/>
          <p:cNvSpPr>
            <a:spLocks noGrp="1"/>
          </p:cNvSpPr>
          <p:nvPr>
            <p:ph type="body"/>
          </p:nvPr>
        </p:nvSpPr>
        <p:spPr>
          <a:xfrm>
            <a:off x="81900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2" name="PlaceHolder 3"/>
          <p:cNvSpPr>
            <a:spLocks noGrp="1"/>
          </p:cNvSpPr>
          <p:nvPr>
            <p:ph type="body"/>
          </p:nvPr>
        </p:nvSpPr>
        <p:spPr>
          <a:xfrm>
            <a:off x="466488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3" name="PlaceHolder 4"/>
          <p:cNvSpPr>
            <a:spLocks noGrp="1"/>
          </p:cNvSpPr>
          <p:nvPr>
            <p:ph type="body"/>
          </p:nvPr>
        </p:nvSpPr>
        <p:spPr>
          <a:xfrm>
            <a:off x="819000" y="3269520"/>
            <a:ext cx="7505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5" name="PlaceHolder 2"/>
          <p:cNvSpPr>
            <a:spLocks noGrp="1"/>
          </p:cNvSpPr>
          <p:nvPr>
            <p:ph type="body"/>
          </p:nvPr>
        </p:nvSpPr>
        <p:spPr>
          <a:xfrm>
            <a:off x="819000" y="1990800"/>
            <a:ext cx="7505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6" name="PlaceHolder 3"/>
          <p:cNvSpPr>
            <a:spLocks noGrp="1"/>
          </p:cNvSpPr>
          <p:nvPr>
            <p:ph type="body"/>
          </p:nvPr>
        </p:nvSpPr>
        <p:spPr>
          <a:xfrm>
            <a:off x="819000" y="3269520"/>
            <a:ext cx="7505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88" name="PlaceHolder 2"/>
          <p:cNvSpPr>
            <a:spLocks noGrp="1"/>
          </p:cNvSpPr>
          <p:nvPr>
            <p:ph type="body"/>
          </p:nvPr>
        </p:nvSpPr>
        <p:spPr>
          <a:xfrm>
            <a:off x="81900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89" name="PlaceHolder 3"/>
          <p:cNvSpPr>
            <a:spLocks noGrp="1"/>
          </p:cNvSpPr>
          <p:nvPr>
            <p:ph type="body"/>
          </p:nvPr>
        </p:nvSpPr>
        <p:spPr>
          <a:xfrm>
            <a:off x="466488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0" name="PlaceHolder 4"/>
          <p:cNvSpPr>
            <a:spLocks noGrp="1"/>
          </p:cNvSpPr>
          <p:nvPr>
            <p:ph type="body"/>
          </p:nvPr>
        </p:nvSpPr>
        <p:spPr>
          <a:xfrm>
            <a:off x="466488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1" name="PlaceHolder 5"/>
          <p:cNvSpPr>
            <a:spLocks noGrp="1"/>
          </p:cNvSpPr>
          <p:nvPr>
            <p:ph type="body"/>
          </p:nvPr>
        </p:nvSpPr>
        <p:spPr>
          <a:xfrm>
            <a:off x="81900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93" name="PlaceHolder 2"/>
          <p:cNvSpPr>
            <a:spLocks noGrp="1"/>
          </p:cNvSpPr>
          <p:nvPr>
            <p:ph type="body"/>
          </p:nvPr>
        </p:nvSpPr>
        <p:spPr>
          <a:xfrm>
            <a:off x="819000" y="1990800"/>
            <a:ext cx="7505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94" name="PlaceHolder 3"/>
          <p:cNvSpPr>
            <a:spLocks noGrp="1"/>
          </p:cNvSpPr>
          <p:nvPr>
            <p:ph type="body"/>
          </p:nvPr>
        </p:nvSpPr>
        <p:spPr>
          <a:xfrm>
            <a:off x="819000" y="1990800"/>
            <a:ext cx="7505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95" name="" descr=""/>
          <p:cNvPicPr/>
          <p:nvPr/>
        </p:nvPicPr>
        <p:blipFill>
          <a:blip r:embed="rId2"/>
          <a:stretch/>
        </p:blipFill>
        <p:spPr>
          <a:xfrm>
            <a:off x="3037680" y="1990440"/>
            <a:ext cx="3067560" cy="2447640"/>
          </a:xfrm>
          <a:prstGeom prst="rect">
            <a:avLst/>
          </a:prstGeom>
          <a:ln>
            <a:noFill/>
          </a:ln>
        </p:spPr>
      </p:pic>
      <p:pic>
        <p:nvPicPr>
          <p:cNvPr id="96" name="" descr=""/>
          <p:cNvPicPr/>
          <p:nvPr/>
        </p:nvPicPr>
        <p:blipFill>
          <a:blip r:embed="rId3"/>
          <a:stretch/>
        </p:blipFill>
        <p:spPr>
          <a:xfrm>
            <a:off x="3037680" y="1990440"/>
            <a:ext cx="3067560" cy="2447640"/>
          </a:xfrm>
          <a:prstGeom prst="rect">
            <a:avLst/>
          </a:prstGeom>
          <a:ln>
            <a:noFill/>
          </a:ln>
        </p:spPr>
      </p:pic>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3"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4" name="PlaceHolder 2"/>
          <p:cNvSpPr>
            <a:spLocks noGrp="1"/>
          </p:cNvSpPr>
          <p:nvPr>
            <p:ph type="subTitle"/>
          </p:nvPr>
        </p:nvSpPr>
        <p:spPr>
          <a:xfrm>
            <a:off x="819000" y="1990800"/>
            <a:ext cx="7505280" cy="2447640"/>
          </a:xfrm>
          <a:prstGeom prst="rect">
            <a:avLst/>
          </a:prstGeom>
        </p:spPr>
        <p:txBody>
          <a:bodyPr lIns="0" rIns="0" tIns="0" bIns="0" anchor="ctr"/>
          <a:p>
            <a:pPr algn="ctr"/>
            <a:endParaRPr b="0" lang="en-US" sz="3200" spc="-1" strike="noStrike">
              <a:solidFill>
                <a:srgbClr val="ffffff"/>
              </a:solidFill>
              <a:uFill>
                <a:solidFill>
                  <a:srgbClr val="ffffff"/>
                </a:solidFill>
              </a:uFill>
              <a:latin typeface="Cambria"/>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6" name="PlaceHolder 2"/>
          <p:cNvSpPr>
            <a:spLocks noGrp="1"/>
          </p:cNvSpPr>
          <p:nvPr>
            <p:ph type="body"/>
          </p:nvPr>
        </p:nvSpPr>
        <p:spPr>
          <a:xfrm>
            <a:off x="819000" y="1990800"/>
            <a:ext cx="7505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08" name="PlaceHolder 2"/>
          <p:cNvSpPr>
            <a:spLocks noGrp="1"/>
          </p:cNvSpPr>
          <p:nvPr>
            <p:ph type="body"/>
          </p:nvPr>
        </p:nvSpPr>
        <p:spPr>
          <a:xfrm>
            <a:off x="81900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09" name="PlaceHolder 3"/>
          <p:cNvSpPr>
            <a:spLocks noGrp="1"/>
          </p:cNvSpPr>
          <p:nvPr>
            <p:ph type="body"/>
          </p:nvPr>
        </p:nvSpPr>
        <p:spPr>
          <a:xfrm>
            <a:off x="466488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0"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5" name="PlaceHolder 2"/>
          <p:cNvSpPr>
            <a:spLocks noGrp="1"/>
          </p:cNvSpPr>
          <p:nvPr>
            <p:ph type="body"/>
          </p:nvPr>
        </p:nvSpPr>
        <p:spPr>
          <a:xfrm>
            <a:off x="819000" y="1990800"/>
            <a:ext cx="7505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1" name="PlaceHolder 1"/>
          <p:cNvSpPr>
            <a:spLocks noGrp="1"/>
          </p:cNvSpPr>
          <p:nvPr>
            <p:ph type="subTitle"/>
          </p:nvPr>
        </p:nvSpPr>
        <p:spPr>
          <a:xfrm>
            <a:off x="819000" y="845640"/>
            <a:ext cx="7505280" cy="4425120"/>
          </a:xfrm>
          <a:prstGeom prst="rect">
            <a:avLst/>
          </a:prstGeom>
        </p:spPr>
        <p:txBody>
          <a:bodyPr lIns="0" rIns="0" tIns="0" bIns="0" anchor="ctr"/>
          <a:p>
            <a:pPr algn="ctr"/>
            <a:endParaRPr b="0" lang="en-US" sz="3200" spc="-1" strike="noStrike">
              <a:solidFill>
                <a:srgbClr val="ffffff"/>
              </a:solidFill>
              <a:uFill>
                <a:solidFill>
                  <a:srgbClr val="ffffff"/>
                </a:solidFill>
              </a:uFill>
              <a:latin typeface="Cambria"/>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3" name="PlaceHolder 2"/>
          <p:cNvSpPr>
            <a:spLocks noGrp="1"/>
          </p:cNvSpPr>
          <p:nvPr>
            <p:ph type="body"/>
          </p:nvPr>
        </p:nvSpPr>
        <p:spPr>
          <a:xfrm>
            <a:off x="81900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4" name="PlaceHolder 3"/>
          <p:cNvSpPr>
            <a:spLocks noGrp="1"/>
          </p:cNvSpPr>
          <p:nvPr>
            <p:ph type="body"/>
          </p:nvPr>
        </p:nvSpPr>
        <p:spPr>
          <a:xfrm>
            <a:off x="81900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5" name="PlaceHolder 4"/>
          <p:cNvSpPr>
            <a:spLocks noGrp="1"/>
          </p:cNvSpPr>
          <p:nvPr>
            <p:ph type="body"/>
          </p:nvPr>
        </p:nvSpPr>
        <p:spPr>
          <a:xfrm>
            <a:off x="466488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17" name="PlaceHolder 2"/>
          <p:cNvSpPr>
            <a:spLocks noGrp="1"/>
          </p:cNvSpPr>
          <p:nvPr>
            <p:ph type="body"/>
          </p:nvPr>
        </p:nvSpPr>
        <p:spPr>
          <a:xfrm>
            <a:off x="81900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8" name="PlaceHolder 3"/>
          <p:cNvSpPr>
            <a:spLocks noGrp="1"/>
          </p:cNvSpPr>
          <p:nvPr>
            <p:ph type="body"/>
          </p:nvPr>
        </p:nvSpPr>
        <p:spPr>
          <a:xfrm>
            <a:off x="466488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19" name="PlaceHolder 4"/>
          <p:cNvSpPr>
            <a:spLocks noGrp="1"/>
          </p:cNvSpPr>
          <p:nvPr>
            <p:ph type="body"/>
          </p:nvPr>
        </p:nvSpPr>
        <p:spPr>
          <a:xfrm>
            <a:off x="466488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0"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1" name="PlaceHolder 2"/>
          <p:cNvSpPr>
            <a:spLocks noGrp="1"/>
          </p:cNvSpPr>
          <p:nvPr>
            <p:ph type="body"/>
          </p:nvPr>
        </p:nvSpPr>
        <p:spPr>
          <a:xfrm>
            <a:off x="81900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2" name="PlaceHolder 3"/>
          <p:cNvSpPr>
            <a:spLocks noGrp="1"/>
          </p:cNvSpPr>
          <p:nvPr>
            <p:ph type="body"/>
          </p:nvPr>
        </p:nvSpPr>
        <p:spPr>
          <a:xfrm>
            <a:off x="466488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3" name="PlaceHolder 4"/>
          <p:cNvSpPr>
            <a:spLocks noGrp="1"/>
          </p:cNvSpPr>
          <p:nvPr>
            <p:ph type="body"/>
          </p:nvPr>
        </p:nvSpPr>
        <p:spPr>
          <a:xfrm>
            <a:off x="819000" y="3269520"/>
            <a:ext cx="7505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5" name="PlaceHolder 2"/>
          <p:cNvSpPr>
            <a:spLocks noGrp="1"/>
          </p:cNvSpPr>
          <p:nvPr>
            <p:ph type="body"/>
          </p:nvPr>
        </p:nvSpPr>
        <p:spPr>
          <a:xfrm>
            <a:off x="819000" y="1990800"/>
            <a:ext cx="7505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6" name="PlaceHolder 3"/>
          <p:cNvSpPr>
            <a:spLocks noGrp="1"/>
          </p:cNvSpPr>
          <p:nvPr>
            <p:ph type="body"/>
          </p:nvPr>
        </p:nvSpPr>
        <p:spPr>
          <a:xfrm>
            <a:off x="819000" y="3269520"/>
            <a:ext cx="7505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28" name="PlaceHolder 2"/>
          <p:cNvSpPr>
            <a:spLocks noGrp="1"/>
          </p:cNvSpPr>
          <p:nvPr>
            <p:ph type="body"/>
          </p:nvPr>
        </p:nvSpPr>
        <p:spPr>
          <a:xfrm>
            <a:off x="81900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29" name="PlaceHolder 3"/>
          <p:cNvSpPr>
            <a:spLocks noGrp="1"/>
          </p:cNvSpPr>
          <p:nvPr>
            <p:ph type="body"/>
          </p:nvPr>
        </p:nvSpPr>
        <p:spPr>
          <a:xfrm>
            <a:off x="466488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0" name="PlaceHolder 4"/>
          <p:cNvSpPr>
            <a:spLocks noGrp="1"/>
          </p:cNvSpPr>
          <p:nvPr>
            <p:ph type="body"/>
          </p:nvPr>
        </p:nvSpPr>
        <p:spPr>
          <a:xfrm>
            <a:off x="466488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1" name="PlaceHolder 5"/>
          <p:cNvSpPr>
            <a:spLocks noGrp="1"/>
          </p:cNvSpPr>
          <p:nvPr>
            <p:ph type="body"/>
          </p:nvPr>
        </p:nvSpPr>
        <p:spPr>
          <a:xfrm>
            <a:off x="81900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133" name="PlaceHolder 2"/>
          <p:cNvSpPr>
            <a:spLocks noGrp="1"/>
          </p:cNvSpPr>
          <p:nvPr>
            <p:ph type="body"/>
          </p:nvPr>
        </p:nvSpPr>
        <p:spPr>
          <a:xfrm>
            <a:off x="819000" y="1990800"/>
            <a:ext cx="7505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134" name="PlaceHolder 3"/>
          <p:cNvSpPr>
            <a:spLocks noGrp="1"/>
          </p:cNvSpPr>
          <p:nvPr>
            <p:ph type="body"/>
          </p:nvPr>
        </p:nvSpPr>
        <p:spPr>
          <a:xfrm>
            <a:off x="819000" y="1990800"/>
            <a:ext cx="7505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pic>
        <p:nvPicPr>
          <p:cNvPr id="135" name="" descr=""/>
          <p:cNvPicPr/>
          <p:nvPr/>
        </p:nvPicPr>
        <p:blipFill>
          <a:blip r:embed="rId2"/>
          <a:stretch/>
        </p:blipFill>
        <p:spPr>
          <a:xfrm>
            <a:off x="3037680" y="1990440"/>
            <a:ext cx="3067560" cy="2447640"/>
          </a:xfrm>
          <a:prstGeom prst="rect">
            <a:avLst/>
          </a:prstGeom>
          <a:ln>
            <a:noFill/>
          </a:ln>
        </p:spPr>
      </p:pic>
      <p:pic>
        <p:nvPicPr>
          <p:cNvPr id="136" name="" descr=""/>
          <p:cNvPicPr/>
          <p:nvPr/>
        </p:nvPicPr>
        <p:blipFill>
          <a:blip r:embed="rId3"/>
          <a:stretch/>
        </p:blipFill>
        <p:spPr>
          <a:xfrm>
            <a:off x="3037680" y="1990440"/>
            <a:ext cx="3067560" cy="2447640"/>
          </a:xfrm>
          <a:prstGeom prst="rect">
            <a:avLst/>
          </a:prstGeom>
          <a:ln>
            <a:noFill/>
          </a:ln>
        </p:spPr>
      </p:pic>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27" name="PlaceHolder 2"/>
          <p:cNvSpPr>
            <a:spLocks noGrp="1"/>
          </p:cNvSpPr>
          <p:nvPr>
            <p:ph type="body"/>
          </p:nvPr>
        </p:nvSpPr>
        <p:spPr>
          <a:xfrm>
            <a:off x="81900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28" name="PlaceHolder 3"/>
          <p:cNvSpPr>
            <a:spLocks noGrp="1"/>
          </p:cNvSpPr>
          <p:nvPr>
            <p:ph type="body"/>
          </p:nvPr>
        </p:nvSpPr>
        <p:spPr>
          <a:xfrm>
            <a:off x="466488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9"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 name="PlaceHolder 1"/>
          <p:cNvSpPr>
            <a:spLocks noGrp="1"/>
          </p:cNvSpPr>
          <p:nvPr>
            <p:ph type="subTitle"/>
          </p:nvPr>
        </p:nvSpPr>
        <p:spPr>
          <a:xfrm>
            <a:off x="819000" y="845640"/>
            <a:ext cx="7505280" cy="4425120"/>
          </a:xfrm>
          <a:prstGeom prst="rect">
            <a:avLst/>
          </a:prstGeom>
        </p:spPr>
        <p:txBody>
          <a:bodyPr lIns="0" rIns="0" tIns="0" bIns="0" anchor="ctr"/>
          <a:p>
            <a:pPr algn="ctr"/>
            <a:endParaRPr b="0" lang="en-US" sz="3200" spc="-1" strike="noStrike">
              <a:solidFill>
                <a:srgbClr val="000000"/>
              </a:solidFill>
              <a:uFill>
                <a:solidFill>
                  <a:srgbClr val="ffffff"/>
                </a:solidFill>
              </a:uFill>
              <a:latin typeface="Cambria"/>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2" name="PlaceHolder 2"/>
          <p:cNvSpPr>
            <a:spLocks noGrp="1"/>
          </p:cNvSpPr>
          <p:nvPr>
            <p:ph type="body"/>
          </p:nvPr>
        </p:nvSpPr>
        <p:spPr>
          <a:xfrm>
            <a:off x="81900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3" name="PlaceHolder 3"/>
          <p:cNvSpPr>
            <a:spLocks noGrp="1"/>
          </p:cNvSpPr>
          <p:nvPr>
            <p:ph type="body"/>
          </p:nvPr>
        </p:nvSpPr>
        <p:spPr>
          <a:xfrm>
            <a:off x="81900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4" name="PlaceHolder 4"/>
          <p:cNvSpPr>
            <a:spLocks noGrp="1"/>
          </p:cNvSpPr>
          <p:nvPr>
            <p:ph type="body"/>
          </p:nvPr>
        </p:nvSpPr>
        <p:spPr>
          <a:xfrm>
            <a:off x="466488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36" name="PlaceHolder 2"/>
          <p:cNvSpPr>
            <a:spLocks noGrp="1"/>
          </p:cNvSpPr>
          <p:nvPr>
            <p:ph type="body"/>
          </p:nvPr>
        </p:nvSpPr>
        <p:spPr>
          <a:xfrm>
            <a:off x="819000" y="1990800"/>
            <a:ext cx="3662280" cy="244764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7" name="PlaceHolder 3"/>
          <p:cNvSpPr>
            <a:spLocks noGrp="1"/>
          </p:cNvSpPr>
          <p:nvPr>
            <p:ph type="body"/>
          </p:nvPr>
        </p:nvSpPr>
        <p:spPr>
          <a:xfrm>
            <a:off x="466488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38" name="PlaceHolder 4"/>
          <p:cNvSpPr>
            <a:spLocks noGrp="1"/>
          </p:cNvSpPr>
          <p:nvPr>
            <p:ph type="body"/>
          </p:nvPr>
        </p:nvSpPr>
        <p:spPr>
          <a:xfrm>
            <a:off x="4664880" y="326952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 name="PlaceHolder 1"/>
          <p:cNvSpPr>
            <a:spLocks noGrp="1"/>
          </p:cNvSpPr>
          <p:nvPr>
            <p:ph type="title"/>
          </p:nvPr>
        </p:nvSpPr>
        <p:spPr>
          <a:xfrm>
            <a:off x="819000" y="845640"/>
            <a:ext cx="7505280" cy="954360"/>
          </a:xfrm>
          <a:prstGeom prst="rect">
            <a:avLst/>
          </a:prstGeom>
        </p:spPr>
        <p:txBody>
          <a:bodyPr lIns="0" rIns="0" tIns="0" bIns="0" anchor="ctr"/>
          <a:p>
            <a:endParaRPr b="0" lang="en-US" sz="1400" spc="-1" strike="noStrike">
              <a:solidFill>
                <a:srgbClr val="000000"/>
              </a:solidFill>
              <a:uFill>
                <a:solidFill>
                  <a:srgbClr val="ffffff"/>
                </a:solidFill>
              </a:uFill>
              <a:latin typeface="Arial"/>
            </a:endParaRPr>
          </a:p>
        </p:txBody>
      </p:sp>
      <p:sp>
        <p:nvSpPr>
          <p:cNvPr id="40" name="PlaceHolder 2"/>
          <p:cNvSpPr>
            <a:spLocks noGrp="1"/>
          </p:cNvSpPr>
          <p:nvPr>
            <p:ph type="body"/>
          </p:nvPr>
        </p:nvSpPr>
        <p:spPr>
          <a:xfrm>
            <a:off x="81900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1" name="PlaceHolder 3"/>
          <p:cNvSpPr>
            <a:spLocks noGrp="1"/>
          </p:cNvSpPr>
          <p:nvPr>
            <p:ph type="body"/>
          </p:nvPr>
        </p:nvSpPr>
        <p:spPr>
          <a:xfrm>
            <a:off x="4664880" y="1990800"/>
            <a:ext cx="3662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
        <p:nvSpPr>
          <p:cNvPr id="42" name="PlaceHolder 4"/>
          <p:cNvSpPr>
            <a:spLocks noGrp="1"/>
          </p:cNvSpPr>
          <p:nvPr>
            <p:ph type="body"/>
          </p:nvPr>
        </p:nvSpPr>
        <p:spPr>
          <a:xfrm>
            <a:off x="819000" y="3269520"/>
            <a:ext cx="7505280" cy="1167480"/>
          </a:xfrm>
          <a:prstGeom prst="rect">
            <a:avLst/>
          </a:prstGeom>
        </p:spPr>
        <p:txBody>
          <a:bodyPr lIns="0" rIns="0" tIns="0" bIns="0"/>
          <a:p>
            <a:endParaRPr b="0" lang="en-US" sz="1400" spc="-1" strike="noStrike">
              <a:solidFill>
                <a:srgbClr val="000000"/>
              </a:solidFill>
              <a:uFill>
                <a:solidFill>
                  <a:srgbClr val="ffffff"/>
                </a:solidFill>
              </a:u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163ef5"/>
        </a:solidFill>
      </p:bgPr>
    </p:bg>
    <p:spTree>
      <p:nvGrpSpPr>
        <p:cNvPr id="1" name=""/>
        <p:cNvGrpSpPr/>
        <p:nvPr/>
      </p:nvGrpSpPr>
      <p:grpSpPr>
        <a:xfrm>
          <a:off x="0" y="0"/>
          <a:ext cx="0" cy="0"/>
          <a:chOff x="0" y="0"/>
          <a:chExt cx="0" cy="0"/>
        </a:xfrm>
      </p:grpSpPr>
      <p:sp>
        <p:nvSpPr>
          <p:cNvPr id="0" name="CustomShape 1"/>
          <p:cNvSpPr/>
          <p:nvPr/>
        </p:nvSpPr>
        <p:spPr>
          <a:xfrm>
            <a:off x="0" y="2824560"/>
            <a:ext cx="7369920" cy="2318760"/>
          </a:xfrm>
          <a:prstGeom prst="rtTriangle">
            <a:avLst/>
          </a:prstGeom>
          <a:solidFill>
            <a:srgbClr val="00796b"/>
          </a:solidFill>
          <a:ln>
            <a:noFill/>
          </a:ln>
        </p:spPr>
        <p:style>
          <a:lnRef idx="0"/>
          <a:fillRef idx="0"/>
          <a:effectRef idx="0"/>
          <a:fontRef idx="minor"/>
        </p:style>
      </p:sp>
      <p:sp>
        <p:nvSpPr>
          <p:cNvPr id="1" name="CustomShape 2"/>
          <p:cNvSpPr/>
          <p:nvPr/>
        </p:nvSpPr>
        <p:spPr>
          <a:xfrm flipH="1">
            <a:off x="3580560" y="1550880"/>
            <a:ext cx="5560920" cy="3592440"/>
          </a:xfrm>
          <a:prstGeom prst="rtTriangle">
            <a:avLst/>
          </a:prstGeom>
          <a:solidFill>
            <a:srgbClr val="c4a15a"/>
          </a:solidFill>
          <a:ln>
            <a:noFill/>
          </a:ln>
        </p:spPr>
        <p:style>
          <a:lnRef idx="0"/>
          <a:fillRef idx="0"/>
          <a:effectRef idx="0"/>
          <a:fontRef idx="minor"/>
        </p:style>
      </p:sp>
      <p:sp>
        <p:nvSpPr>
          <p:cNvPr id="2" name="CustomShape 3"/>
          <p:cNvSpPr/>
          <p:nvPr/>
        </p:nvSpPr>
        <p:spPr>
          <a:xfrm rot="10800000">
            <a:off x="9144000" y="2052720"/>
            <a:ext cx="4084920" cy="2052360"/>
          </a:xfrm>
          <a:prstGeom prst="rtTriangle">
            <a:avLst/>
          </a:prstGeom>
          <a:solidFill>
            <a:srgbClr val="233a44"/>
          </a:solidFill>
          <a:ln>
            <a:noFill/>
          </a:ln>
        </p:spPr>
        <p:style>
          <a:lnRef idx="0"/>
          <a:fillRef idx="0"/>
          <a:effectRef idx="0"/>
          <a:fontRef idx="minor"/>
        </p:style>
      </p:sp>
      <p:sp>
        <p:nvSpPr>
          <p:cNvPr id="3" name="CustomShape 4"/>
          <p:cNvSpPr/>
          <p:nvPr/>
        </p:nvSpPr>
        <p:spPr>
          <a:xfrm>
            <a:off x="203400" y="206280"/>
            <a:ext cx="8737200" cy="4730760"/>
          </a:xfrm>
          <a:prstGeom prst="rect">
            <a:avLst/>
          </a:prstGeom>
          <a:solidFill>
            <a:srgbClr val="ffffff"/>
          </a:solidFill>
          <a:ln>
            <a:noFill/>
          </a:ln>
          <a:effectLst>
            <a:outerShdw dist="0" dir="0">
              <a:srgbClr val="000000">
                <a:alpha val="40000"/>
              </a:srgbClr>
            </a:outerShdw>
          </a:effectLst>
        </p:spPr>
        <p:style>
          <a:lnRef idx="0"/>
          <a:fillRef idx="0"/>
          <a:effectRef idx="0"/>
          <a:fontRef idx="minor"/>
        </p:style>
      </p:sp>
      <p:sp>
        <p:nvSpPr>
          <p:cNvPr id="4" name="CustomShape 5"/>
          <p:cNvSpPr/>
          <p:nvPr/>
        </p:nvSpPr>
        <p:spPr>
          <a:xfrm>
            <a:off x="763920" y="720"/>
            <a:ext cx="1741320" cy="1044000"/>
          </a:xfrm>
          <a:prstGeom prst="parallelogram">
            <a:avLst>
              <a:gd name="adj" fmla="val 153193"/>
            </a:avLst>
          </a:prstGeom>
          <a:solidFill>
            <a:srgbClr val="ffffff"/>
          </a:solidFill>
          <a:ln>
            <a:noFill/>
          </a:ln>
        </p:spPr>
        <p:style>
          <a:lnRef idx="0"/>
          <a:fillRef idx="0"/>
          <a:effectRef idx="0"/>
          <a:fontRef idx="minor"/>
        </p:style>
      </p:sp>
      <p:sp>
        <p:nvSpPr>
          <p:cNvPr id="5" name="CustomShape 6"/>
          <p:cNvSpPr/>
          <p:nvPr/>
        </p:nvSpPr>
        <p:spPr>
          <a:xfrm>
            <a:off x="509760" y="720"/>
            <a:ext cx="1741320" cy="1044000"/>
          </a:xfrm>
          <a:prstGeom prst="parallelogram">
            <a:avLst>
              <a:gd name="adj" fmla="val 153193"/>
            </a:avLst>
          </a:prstGeom>
          <a:solidFill>
            <a:srgbClr val="ffffff"/>
          </a:solidFill>
          <a:ln>
            <a:noFill/>
          </a:ln>
        </p:spPr>
        <p:style>
          <a:lnRef idx="0"/>
          <a:fillRef idx="0"/>
          <a:effectRef idx="0"/>
          <a:fontRef idx="minor"/>
        </p:style>
      </p:sp>
      <p:sp>
        <p:nvSpPr>
          <p:cNvPr id="6" name="CustomShape 7"/>
          <p:cNvSpPr/>
          <p:nvPr/>
        </p:nvSpPr>
        <p:spPr>
          <a:xfrm>
            <a:off x="255240" y="720"/>
            <a:ext cx="1741320" cy="1044000"/>
          </a:xfrm>
          <a:prstGeom prst="parallelogram">
            <a:avLst>
              <a:gd name="adj" fmla="val 153193"/>
            </a:avLst>
          </a:prstGeom>
          <a:solidFill>
            <a:srgbClr val="ffffff"/>
          </a:solidFill>
          <a:ln>
            <a:noFill/>
          </a:ln>
        </p:spPr>
        <p:style>
          <a:lnRef idx="0"/>
          <a:fillRef idx="0"/>
          <a:effectRef idx="0"/>
          <a:fontRef idx="minor"/>
        </p:style>
      </p:sp>
      <p:sp>
        <p:nvSpPr>
          <p:cNvPr id="7" name="CustomShape 8"/>
          <p:cNvSpPr/>
          <p:nvPr/>
        </p:nvSpPr>
        <p:spPr>
          <a:xfrm>
            <a:off x="1414080" y="720"/>
            <a:ext cx="1741320" cy="1044000"/>
          </a:xfrm>
          <a:prstGeom prst="parallelogram">
            <a:avLst>
              <a:gd name="adj" fmla="val 153193"/>
            </a:avLst>
          </a:prstGeom>
          <a:solidFill>
            <a:srgbClr val="163ef5"/>
          </a:solidFill>
          <a:ln>
            <a:noFill/>
          </a:ln>
        </p:spPr>
        <p:style>
          <a:lnRef idx="0"/>
          <a:fillRef idx="0"/>
          <a:effectRef idx="0"/>
          <a:fontRef idx="minor"/>
        </p:style>
      </p:sp>
      <p:sp>
        <p:nvSpPr>
          <p:cNvPr id="8" name="CustomShape 9"/>
          <p:cNvSpPr/>
          <p:nvPr/>
        </p:nvSpPr>
        <p:spPr>
          <a:xfrm>
            <a:off x="1159920" y="720"/>
            <a:ext cx="1741320" cy="1044000"/>
          </a:xfrm>
          <a:prstGeom prst="parallelogram">
            <a:avLst>
              <a:gd name="adj" fmla="val 153193"/>
            </a:avLst>
          </a:prstGeom>
          <a:solidFill>
            <a:srgbClr val="163ef5"/>
          </a:solidFill>
          <a:ln>
            <a:noFill/>
          </a:ln>
        </p:spPr>
        <p:style>
          <a:lnRef idx="0"/>
          <a:fillRef idx="0"/>
          <a:effectRef idx="0"/>
          <a:fontRef idx="minor"/>
        </p:style>
      </p:sp>
      <p:sp>
        <p:nvSpPr>
          <p:cNvPr id="9" name="CustomShape 10"/>
          <p:cNvSpPr/>
          <p:nvPr/>
        </p:nvSpPr>
        <p:spPr>
          <a:xfrm>
            <a:off x="905400" y="720"/>
            <a:ext cx="1741320" cy="1044000"/>
          </a:xfrm>
          <a:prstGeom prst="parallelogram">
            <a:avLst>
              <a:gd name="adj" fmla="val 153193"/>
            </a:avLst>
          </a:prstGeom>
          <a:solidFill>
            <a:srgbClr val="163ef5"/>
          </a:solidFill>
          <a:ln>
            <a:noFill/>
          </a:ln>
        </p:spPr>
        <p:style>
          <a:lnRef idx="0"/>
          <a:fillRef idx="0"/>
          <a:effectRef idx="0"/>
          <a:fontRef idx="minor"/>
        </p:style>
      </p:sp>
      <p:sp>
        <p:nvSpPr>
          <p:cNvPr id="10" name="CustomShape 11"/>
          <p:cNvSpPr/>
          <p:nvPr/>
        </p:nvSpPr>
        <p:spPr>
          <a:xfrm>
            <a:off x="7659360" y="5040"/>
            <a:ext cx="1248840" cy="751680"/>
          </a:xfrm>
          <a:prstGeom prst="parallelogram">
            <a:avLst>
              <a:gd name="adj" fmla="val 158024"/>
            </a:avLst>
          </a:prstGeom>
          <a:solidFill>
            <a:srgbClr val="233a44"/>
          </a:solidFill>
          <a:ln>
            <a:noFill/>
          </a:ln>
        </p:spPr>
        <p:style>
          <a:lnRef idx="0"/>
          <a:fillRef idx="0"/>
          <a:effectRef idx="0"/>
          <a:fontRef idx="minor"/>
        </p:style>
      </p:sp>
      <p:sp>
        <p:nvSpPr>
          <p:cNvPr id="11" name="CustomShape 12"/>
          <p:cNvSpPr/>
          <p:nvPr/>
        </p:nvSpPr>
        <p:spPr>
          <a:xfrm>
            <a:off x="7358400" y="5040"/>
            <a:ext cx="1248840" cy="751680"/>
          </a:xfrm>
          <a:prstGeom prst="parallelogram">
            <a:avLst>
              <a:gd name="adj" fmla="val 158024"/>
            </a:avLst>
          </a:prstGeom>
          <a:solidFill>
            <a:srgbClr val="233a44"/>
          </a:solidFill>
          <a:ln>
            <a:noFill/>
          </a:ln>
        </p:spPr>
        <p:style>
          <a:lnRef idx="0"/>
          <a:fillRef idx="0"/>
          <a:effectRef idx="0"/>
          <a:fontRef idx="minor"/>
        </p:style>
      </p:sp>
      <p:sp>
        <p:nvSpPr>
          <p:cNvPr id="12" name="CustomShape 13"/>
          <p:cNvSpPr/>
          <p:nvPr/>
        </p:nvSpPr>
        <p:spPr>
          <a:xfrm>
            <a:off x="7057440" y="5040"/>
            <a:ext cx="1248840" cy="751680"/>
          </a:xfrm>
          <a:prstGeom prst="parallelogram">
            <a:avLst>
              <a:gd name="adj" fmla="val 158024"/>
            </a:avLst>
          </a:prstGeom>
          <a:solidFill>
            <a:srgbClr val="233a44"/>
          </a:solidFill>
          <a:ln>
            <a:noFill/>
          </a:ln>
        </p:spPr>
        <p:style>
          <a:lnRef idx="0"/>
          <a:fillRef idx="0"/>
          <a:effectRef idx="0"/>
          <a:fontRef idx="minor"/>
        </p:style>
      </p:sp>
      <p:sp>
        <p:nvSpPr>
          <p:cNvPr id="13" name="CustomShape 14"/>
          <p:cNvSpPr/>
          <p:nvPr/>
        </p:nvSpPr>
        <p:spPr>
          <a:xfrm>
            <a:off x="7329960" y="4217760"/>
            <a:ext cx="1611720" cy="925200"/>
          </a:xfrm>
          <a:prstGeom prst="parallelogram">
            <a:avLst>
              <a:gd name="adj" fmla="val 158024"/>
            </a:avLst>
          </a:prstGeom>
          <a:solidFill>
            <a:srgbClr val="ffffff"/>
          </a:solidFill>
          <a:ln>
            <a:noFill/>
          </a:ln>
        </p:spPr>
        <p:style>
          <a:lnRef idx="0"/>
          <a:fillRef idx="0"/>
          <a:effectRef idx="0"/>
          <a:fontRef idx="minor"/>
        </p:style>
      </p:sp>
      <p:sp>
        <p:nvSpPr>
          <p:cNvPr id="14" name="CustomShape 15"/>
          <p:cNvSpPr/>
          <p:nvPr/>
        </p:nvSpPr>
        <p:spPr>
          <a:xfrm>
            <a:off x="6941520" y="4217760"/>
            <a:ext cx="1611720" cy="925200"/>
          </a:xfrm>
          <a:prstGeom prst="parallelogram">
            <a:avLst>
              <a:gd name="adj" fmla="val 158024"/>
            </a:avLst>
          </a:prstGeom>
          <a:solidFill>
            <a:srgbClr val="ffffff"/>
          </a:solidFill>
          <a:ln>
            <a:noFill/>
          </a:ln>
        </p:spPr>
        <p:style>
          <a:lnRef idx="0"/>
          <a:fillRef idx="0"/>
          <a:effectRef idx="0"/>
          <a:fontRef idx="minor"/>
        </p:style>
      </p:sp>
      <p:sp>
        <p:nvSpPr>
          <p:cNvPr id="15" name="CustomShape 16"/>
          <p:cNvSpPr/>
          <p:nvPr/>
        </p:nvSpPr>
        <p:spPr>
          <a:xfrm>
            <a:off x="6553080" y="4217760"/>
            <a:ext cx="1611720" cy="925200"/>
          </a:xfrm>
          <a:prstGeom prst="parallelogram">
            <a:avLst>
              <a:gd name="adj" fmla="val 158024"/>
            </a:avLst>
          </a:prstGeom>
          <a:solidFill>
            <a:srgbClr val="ffffff"/>
          </a:solidFill>
          <a:ln>
            <a:noFill/>
          </a:ln>
        </p:spPr>
        <p:style>
          <a:lnRef idx="0"/>
          <a:fillRef idx="0"/>
          <a:effectRef idx="0"/>
          <a:fontRef idx="minor"/>
        </p:style>
      </p:sp>
      <p:sp>
        <p:nvSpPr>
          <p:cNvPr id="16" name="CustomShape 17"/>
          <p:cNvSpPr/>
          <p:nvPr/>
        </p:nvSpPr>
        <p:spPr>
          <a:xfrm>
            <a:off x="1108080" y="4055760"/>
            <a:ext cx="1886040" cy="1082880"/>
          </a:xfrm>
          <a:prstGeom prst="parallelogram">
            <a:avLst>
              <a:gd name="adj" fmla="val 158024"/>
            </a:avLst>
          </a:prstGeom>
          <a:solidFill>
            <a:srgbClr val="00796b"/>
          </a:solidFill>
          <a:ln>
            <a:noFill/>
          </a:ln>
        </p:spPr>
        <p:style>
          <a:lnRef idx="0"/>
          <a:fillRef idx="0"/>
          <a:effectRef idx="0"/>
          <a:fontRef idx="minor"/>
        </p:style>
      </p:sp>
      <p:sp>
        <p:nvSpPr>
          <p:cNvPr id="17" name="CustomShape 18"/>
          <p:cNvSpPr/>
          <p:nvPr/>
        </p:nvSpPr>
        <p:spPr>
          <a:xfrm>
            <a:off x="653760" y="4055760"/>
            <a:ext cx="1886040" cy="1082880"/>
          </a:xfrm>
          <a:prstGeom prst="parallelogram">
            <a:avLst>
              <a:gd name="adj" fmla="val 158024"/>
            </a:avLst>
          </a:prstGeom>
          <a:solidFill>
            <a:srgbClr val="00796b"/>
          </a:solidFill>
          <a:ln>
            <a:noFill/>
          </a:ln>
        </p:spPr>
        <p:style>
          <a:lnRef idx="0"/>
          <a:fillRef idx="0"/>
          <a:effectRef idx="0"/>
          <a:fontRef idx="minor"/>
        </p:style>
      </p:sp>
      <p:sp>
        <p:nvSpPr>
          <p:cNvPr id="18" name="CustomShape 19"/>
          <p:cNvSpPr/>
          <p:nvPr/>
        </p:nvSpPr>
        <p:spPr>
          <a:xfrm>
            <a:off x="199080" y="4055760"/>
            <a:ext cx="1886040" cy="1082880"/>
          </a:xfrm>
          <a:prstGeom prst="parallelogram">
            <a:avLst>
              <a:gd name="adj" fmla="val 158024"/>
            </a:avLst>
          </a:prstGeom>
          <a:solidFill>
            <a:srgbClr val="00796b"/>
          </a:solidFill>
          <a:ln>
            <a:noFill/>
          </a:ln>
        </p:spPr>
        <p:style>
          <a:lnRef idx="0"/>
          <a:fillRef idx="0"/>
          <a:effectRef idx="0"/>
          <a:fontRef idx="minor"/>
        </p:style>
      </p:sp>
      <p:sp>
        <p:nvSpPr>
          <p:cNvPr id="19" name="PlaceHolder 20"/>
          <p:cNvSpPr>
            <a:spLocks noGrp="1"/>
          </p:cNvSpPr>
          <p:nvPr>
            <p:ph type="title"/>
          </p:nvPr>
        </p:nvSpPr>
        <p:spPr>
          <a:xfrm>
            <a:off x="1858680" y="1822680"/>
            <a:ext cx="5361120" cy="1447920"/>
          </a:xfrm>
          <a:prstGeom prst="rect">
            <a:avLst/>
          </a:prstGeom>
        </p:spPr>
        <p:txBody>
          <a:bodyPr tIns="91440" bIns="91440" anchor="ctr"/>
          <a:p>
            <a:endParaRPr b="0" lang="en-US" sz="1400" spc="-1" strike="noStrike">
              <a:solidFill>
                <a:srgbClr val="000000"/>
              </a:solidFill>
              <a:uFill>
                <a:solidFill>
                  <a:srgbClr val="ffffff"/>
                </a:solidFill>
              </a:uFill>
              <a:latin typeface="Arial"/>
            </a:endParaRPr>
          </a:p>
        </p:txBody>
      </p:sp>
      <p:sp>
        <p:nvSpPr>
          <p:cNvPr id="20" name="PlaceHolder 21"/>
          <p:cNvSpPr>
            <a:spLocks noGrp="1"/>
          </p:cNvSpPr>
          <p:nvPr>
            <p:ph type="sldNum"/>
          </p:nvPr>
        </p:nvSpPr>
        <p:spPr>
          <a:xfrm>
            <a:off x="8390880" y="4543560"/>
            <a:ext cx="548280" cy="393120"/>
          </a:xfrm>
          <a:prstGeom prst="rect">
            <a:avLst/>
          </a:prstGeom>
        </p:spPr>
        <p:txBody>
          <a:bodyPr tIns="91440" bIns="91440" anchor="ctr"/>
          <a:p>
            <a:pPr algn="r">
              <a:lnSpc>
                <a:spcPct val="100000"/>
              </a:lnSpc>
            </a:pPr>
            <a:fld id="{10964F77-A4D4-4DD9-B932-CC20DBFD051F}" type="slidenum">
              <a:rPr b="0" lang="en-US" sz="1000" spc="-1" strike="noStrike">
                <a:solidFill>
                  <a:srgbClr val="233a44"/>
                </a:solidFill>
                <a:uFill>
                  <a:solidFill>
                    <a:srgbClr val="ffffff"/>
                  </a:solidFill>
                </a:uFill>
                <a:latin typeface="Nunito"/>
                <a:ea typeface="Nunito"/>
              </a:rPr>
              <a:t>&lt;number&gt;</a:t>
            </a:fld>
            <a:endParaRPr b="0" lang="en-US" sz="1000" spc="-1" strike="noStrike">
              <a:solidFill>
                <a:srgbClr val="000000"/>
              </a:solidFill>
              <a:uFill>
                <a:solidFill>
                  <a:srgbClr val="ffffff"/>
                </a:solidFill>
              </a:uFill>
              <a:latin typeface="Cambria"/>
            </a:endParaRPr>
          </a:p>
        </p:txBody>
      </p:sp>
      <p:sp>
        <p:nvSpPr>
          <p:cNvPr id="21" name="PlaceHolder 22"/>
          <p:cNvSpPr>
            <a:spLocks noGrp="1"/>
          </p:cNvSpPr>
          <p:nvPr>
            <p:ph type="body"/>
          </p:nvPr>
        </p:nvSpPr>
        <p:spPr>
          <a:xfrm>
            <a:off x="457200" y="1203480"/>
            <a:ext cx="8229240" cy="2982960"/>
          </a:xfrm>
          <a:prstGeom prst="rect">
            <a:avLst/>
          </a:prstGeom>
        </p:spPr>
        <p:txBody>
          <a:bodyPr lIns="0" rIns="0" tIns="0" bIns="0"/>
          <a:p>
            <a:pPr marL="432000" indent="-324000">
              <a:buClr>
                <a:srgbClr val="000000"/>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000000"/>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000000"/>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000000"/>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Fifth Outline </a:t>
            </a:r>
            <a:r>
              <a:rPr b="0" lang="en-US" sz="2000" spc="-1" strike="noStrike">
                <a:solidFill>
                  <a:srgbClr val="000000"/>
                </a:solidFill>
                <a:uFill>
                  <a:solidFill>
                    <a:srgbClr val="ffffff"/>
                  </a:solidFill>
                </a:uFill>
                <a:latin typeface="Arial"/>
              </a:rPr>
              <a:t>Level</a:t>
            </a:r>
            <a:endParaRPr b="0" lang="en-US" sz="2000" spc="-1" strike="noStrike">
              <a:solidFill>
                <a:srgbClr val="000000"/>
              </a:solidFill>
              <a:uFill>
                <a:solidFill>
                  <a:srgbClr val="ffffff"/>
                </a:solidFill>
              </a:uFill>
              <a:latin typeface="Arial"/>
            </a:endParaRPr>
          </a:p>
          <a:p>
            <a:pPr lvl="5" marL="2592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Sixth </a:t>
            </a:r>
            <a:r>
              <a:rPr b="0" lang="en-US" sz="2000" spc="-1" strike="noStrike">
                <a:solidFill>
                  <a:srgbClr val="000000"/>
                </a:solidFill>
                <a:uFill>
                  <a:solidFill>
                    <a:srgbClr val="ffffff"/>
                  </a:solidFill>
                </a:uFill>
                <a:latin typeface="Arial"/>
              </a:rPr>
              <a:t>Outline </a:t>
            </a:r>
            <a:r>
              <a:rPr b="0" lang="en-US" sz="2000" spc="-1" strike="noStrike">
                <a:solidFill>
                  <a:srgbClr val="000000"/>
                </a:solidFill>
                <a:uFill>
                  <a:solidFill>
                    <a:srgbClr val="ffffff"/>
                  </a:solidFill>
                </a:uFill>
                <a:latin typeface="Arial"/>
              </a:rPr>
              <a:t>Level</a:t>
            </a:r>
            <a:endParaRPr b="0" lang="en-US" sz="2000" spc="-1" strike="noStrike">
              <a:solidFill>
                <a:srgbClr val="000000"/>
              </a:solidFill>
              <a:uFill>
                <a:solidFill>
                  <a:srgbClr val="ffffff"/>
                </a:solidFill>
              </a:uFill>
              <a:latin typeface="Arial"/>
            </a:endParaRPr>
          </a:p>
          <a:p>
            <a:pPr lvl="6" marL="3024000" indent="-216000">
              <a:buClr>
                <a:srgbClr val="000000"/>
              </a:buClr>
              <a:buSzPct val="45000"/>
              <a:buFont typeface="Wingdings" charset="2"/>
              <a:buChar char=""/>
            </a:pPr>
            <a:r>
              <a:rPr b="0" lang="en-US" sz="2000" spc="-1" strike="noStrike">
                <a:solidFill>
                  <a:srgbClr val="000000"/>
                </a:solidFill>
                <a:uFill>
                  <a:solidFill>
                    <a:srgbClr val="ffffff"/>
                  </a:solidFill>
                </a:uFill>
                <a:latin typeface="Arial"/>
              </a:rPr>
              <a:t>Sev</a:t>
            </a:r>
            <a:r>
              <a:rPr b="0" lang="en-US" sz="2000" spc="-1" strike="noStrike">
                <a:solidFill>
                  <a:srgbClr val="000000"/>
                </a:solidFill>
                <a:uFill>
                  <a:solidFill>
                    <a:srgbClr val="ffffff"/>
                  </a:solidFill>
                </a:uFill>
                <a:latin typeface="Arial"/>
              </a:rPr>
              <a:t>enth </a:t>
            </a:r>
            <a:r>
              <a:rPr b="0" lang="en-US" sz="2000" spc="-1" strike="noStrike">
                <a:solidFill>
                  <a:srgbClr val="000000"/>
                </a:solidFill>
                <a:uFill>
                  <a:solidFill>
                    <a:srgbClr val="ffffff"/>
                  </a:solidFill>
                </a:uFill>
                <a:latin typeface="Arial"/>
              </a:rPr>
              <a:t>Outli</a:t>
            </a:r>
            <a:r>
              <a:rPr b="0" lang="en-US" sz="2000" spc="-1" strike="noStrike">
                <a:solidFill>
                  <a:srgbClr val="000000"/>
                </a:solidFill>
                <a:uFill>
                  <a:solidFill>
                    <a:srgbClr val="ffffff"/>
                  </a:solidFill>
                </a:uFill>
                <a:latin typeface="Arial"/>
              </a:rPr>
              <a:t>ne </a:t>
            </a:r>
            <a:r>
              <a:rPr b="0" lang="en-US" sz="2000" spc="-1" strike="noStrike">
                <a:solidFill>
                  <a:srgbClr val="000000"/>
                </a:solidFill>
                <a:uFill>
                  <a:solidFill>
                    <a:srgbClr val="ffffff"/>
                  </a:solidFill>
                </a:uFill>
                <a:latin typeface="Arial"/>
              </a:rPr>
              <a:t>Lev</a:t>
            </a:r>
            <a:r>
              <a:rPr b="0" lang="en-US" sz="2000" spc="-1" strike="noStrike">
                <a:solidFill>
                  <a:srgbClr val="000000"/>
                </a:solidFill>
                <a:uFill>
                  <a:solidFill>
                    <a:srgbClr val="ffffff"/>
                  </a:solidFill>
                </a:uFill>
                <a:latin typeface="Arial"/>
              </a:rPr>
              <a:t>el</a:t>
            </a:r>
            <a:endParaRPr b="0" lang="en-US" sz="2000" spc="-1" strike="noStrike">
              <a:solidFill>
                <a:srgbClr val="000000"/>
              </a:solidFill>
              <a:uFill>
                <a:solidFill>
                  <a:srgbClr val="ffffff"/>
                </a:solidFill>
              </a:u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a44"/>
        </a:solidFill>
      </p:bgPr>
    </p:bg>
    <p:spTree>
      <p:nvGrpSpPr>
        <p:cNvPr id="1" name=""/>
        <p:cNvGrpSpPr/>
        <p:nvPr/>
      </p:nvGrpSpPr>
      <p:grpSpPr>
        <a:xfrm>
          <a:off x="0" y="0"/>
          <a:ext cx="0" cy="0"/>
          <a:chOff x="0" y="0"/>
          <a:chExt cx="0" cy="0"/>
        </a:xfrm>
      </p:grpSpPr>
      <p:sp>
        <p:nvSpPr>
          <p:cNvPr id="56" name="CustomShape 1"/>
          <p:cNvSpPr/>
          <p:nvPr/>
        </p:nvSpPr>
        <p:spPr>
          <a:xfrm flipH="1">
            <a:off x="3580560" y="1550880"/>
            <a:ext cx="5560920" cy="3592440"/>
          </a:xfrm>
          <a:prstGeom prst="rtTriangle">
            <a:avLst/>
          </a:prstGeom>
          <a:solidFill>
            <a:srgbClr val="d9d9d9"/>
          </a:solidFill>
          <a:ln>
            <a:noFill/>
          </a:ln>
        </p:spPr>
        <p:style>
          <a:lnRef idx="0"/>
          <a:fillRef idx="0"/>
          <a:effectRef idx="0"/>
          <a:fontRef idx="minor"/>
        </p:style>
      </p:sp>
      <p:sp>
        <p:nvSpPr>
          <p:cNvPr id="57" name="CustomShape 2"/>
          <p:cNvSpPr/>
          <p:nvPr/>
        </p:nvSpPr>
        <p:spPr>
          <a:xfrm>
            <a:off x="0" y="2824560"/>
            <a:ext cx="7369920" cy="2318760"/>
          </a:xfrm>
          <a:prstGeom prst="rtTriangle">
            <a:avLst/>
          </a:prstGeom>
          <a:solidFill>
            <a:srgbClr val="c4a15a"/>
          </a:solidFill>
          <a:ln>
            <a:noFill/>
          </a:ln>
        </p:spPr>
        <p:style>
          <a:lnRef idx="0"/>
          <a:fillRef idx="0"/>
          <a:effectRef idx="0"/>
          <a:fontRef idx="minor"/>
        </p:style>
      </p:sp>
      <p:sp>
        <p:nvSpPr>
          <p:cNvPr id="58" name="CustomShape 3"/>
          <p:cNvSpPr/>
          <p:nvPr/>
        </p:nvSpPr>
        <p:spPr>
          <a:xfrm>
            <a:off x="203400" y="206280"/>
            <a:ext cx="8737200" cy="4730760"/>
          </a:xfrm>
          <a:prstGeom prst="rect">
            <a:avLst/>
          </a:prstGeom>
          <a:solidFill>
            <a:srgbClr val="ffffff"/>
          </a:solidFill>
          <a:ln>
            <a:noFill/>
          </a:ln>
          <a:effectLst>
            <a:outerShdw dist="0" dir="0">
              <a:srgbClr val="000000">
                <a:alpha val="40000"/>
              </a:srgbClr>
            </a:outerShdw>
          </a:effectLst>
        </p:spPr>
        <p:style>
          <a:lnRef idx="0"/>
          <a:fillRef idx="0"/>
          <a:effectRef idx="0"/>
          <a:fontRef idx="minor"/>
        </p:style>
      </p:sp>
      <p:sp>
        <p:nvSpPr>
          <p:cNvPr id="59" name="PlaceHolder 4"/>
          <p:cNvSpPr>
            <a:spLocks noGrp="1"/>
          </p:cNvSpPr>
          <p:nvPr>
            <p:ph type="title"/>
          </p:nvPr>
        </p:nvSpPr>
        <p:spPr>
          <a:xfrm>
            <a:off x="819000" y="845640"/>
            <a:ext cx="7505280" cy="95436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60" name="PlaceHolder 5"/>
          <p:cNvSpPr>
            <a:spLocks noGrp="1"/>
          </p:cNvSpPr>
          <p:nvPr>
            <p:ph type="body"/>
          </p:nvPr>
        </p:nvSpPr>
        <p:spPr>
          <a:xfrm>
            <a:off x="819000" y="1990800"/>
            <a:ext cx="3685680" cy="244764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61" name="PlaceHolder 6"/>
          <p:cNvSpPr>
            <a:spLocks noGrp="1"/>
          </p:cNvSpPr>
          <p:nvPr>
            <p:ph type="body"/>
          </p:nvPr>
        </p:nvSpPr>
        <p:spPr>
          <a:xfrm>
            <a:off x="4638600" y="1990800"/>
            <a:ext cx="3685680" cy="244764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62" name="PlaceHolder 7"/>
          <p:cNvSpPr>
            <a:spLocks noGrp="1"/>
          </p:cNvSpPr>
          <p:nvPr>
            <p:ph type="sldNum"/>
          </p:nvPr>
        </p:nvSpPr>
        <p:spPr>
          <a:xfrm>
            <a:off x="8390880" y="4543560"/>
            <a:ext cx="548280" cy="393120"/>
          </a:xfrm>
          <a:prstGeom prst="rect">
            <a:avLst/>
          </a:prstGeom>
        </p:spPr>
        <p:txBody>
          <a:bodyPr tIns="91440" bIns="91440" anchor="ctr"/>
          <a:p>
            <a:pPr algn="r">
              <a:lnSpc>
                <a:spcPct val="100000"/>
              </a:lnSpc>
            </a:pPr>
            <a:fld id="{7E827FCC-20A9-4DD8-B2C7-C8E618F952D1}" type="slidenum">
              <a:rPr b="0" lang="en-US" sz="1000" spc="-1" strike="noStrike">
                <a:solidFill>
                  <a:srgbClr val="233a44"/>
                </a:solidFill>
                <a:uFill>
                  <a:solidFill>
                    <a:srgbClr val="ffffff"/>
                  </a:solidFill>
                </a:uFill>
                <a:latin typeface="Nunito"/>
                <a:ea typeface="Nunito"/>
              </a:rPr>
              <a:t>&lt;number&gt;</a:t>
            </a:fld>
            <a:endParaRPr b="0" lang="en-US" sz="1000" spc="-1" strike="noStrike">
              <a:solidFill>
                <a:srgbClr val="ffffff"/>
              </a:solidFill>
              <a:uFill>
                <a:solidFill>
                  <a:srgbClr val="ffffff"/>
                </a:solidFill>
              </a:uFill>
              <a:latin typeface="Cambria"/>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33a44"/>
        </a:solidFill>
      </p:bgPr>
    </p:bg>
    <p:spTree>
      <p:nvGrpSpPr>
        <p:cNvPr id="1" name=""/>
        <p:cNvGrpSpPr/>
        <p:nvPr/>
      </p:nvGrpSpPr>
      <p:grpSpPr>
        <a:xfrm>
          <a:off x="0" y="0"/>
          <a:ext cx="0" cy="0"/>
          <a:chOff x="0" y="0"/>
          <a:chExt cx="0" cy="0"/>
        </a:xfrm>
      </p:grpSpPr>
      <p:sp>
        <p:nvSpPr>
          <p:cNvPr id="97" name="CustomShape 1"/>
          <p:cNvSpPr/>
          <p:nvPr/>
        </p:nvSpPr>
        <p:spPr>
          <a:xfrm flipH="1">
            <a:off x="3580560" y="1550880"/>
            <a:ext cx="5560920" cy="3592440"/>
          </a:xfrm>
          <a:prstGeom prst="rtTriangle">
            <a:avLst/>
          </a:prstGeom>
          <a:solidFill>
            <a:srgbClr val="d9d9d9"/>
          </a:solidFill>
          <a:ln>
            <a:noFill/>
          </a:ln>
        </p:spPr>
        <p:style>
          <a:lnRef idx="0"/>
          <a:fillRef idx="0"/>
          <a:effectRef idx="0"/>
          <a:fontRef idx="minor"/>
        </p:style>
      </p:sp>
      <p:sp>
        <p:nvSpPr>
          <p:cNvPr id="98" name="CustomShape 2"/>
          <p:cNvSpPr/>
          <p:nvPr/>
        </p:nvSpPr>
        <p:spPr>
          <a:xfrm>
            <a:off x="0" y="2824560"/>
            <a:ext cx="7369920" cy="2318760"/>
          </a:xfrm>
          <a:prstGeom prst="rtTriangle">
            <a:avLst/>
          </a:prstGeom>
          <a:solidFill>
            <a:srgbClr val="c4a15a"/>
          </a:solidFill>
          <a:ln>
            <a:noFill/>
          </a:ln>
        </p:spPr>
        <p:style>
          <a:lnRef idx="0"/>
          <a:fillRef idx="0"/>
          <a:effectRef idx="0"/>
          <a:fontRef idx="minor"/>
        </p:style>
      </p:sp>
      <p:sp>
        <p:nvSpPr>
          <p:cNvPr id="99" name="CustomShape 3"/>
          <p:cNvSpPr/>
          <p:nvPr/>
        </p:nvSpPr>
        <p:spPr>
          <a:xfrm>
            <a:off x="203400" y="206280"/>
            <a:ext cx="8737200" cy="4730760"/>
          </a:xfrm>
          <a:prstGeom prst="rect">
            <a:avLst/>
          </a:prstGeom>
          <a:solidFill>
            <a:srgbClr val="ffffff"/>
          </a:solidFill>
          <a:ln>
            <a:noFill/>
          </a:ln>
          <a:effectLst>
            <a:outerShdw dist="0" dir="0">
              <a:srgbClr val="000000">
                <a:alpha val="40000"/>
              </a:srgbClr>
            </a:outerShdw>
          </a:effectLst>
        </p:spPr>
        <p:style>
          <a:lnRef idx="0"/>
          <a:fillRef idx="0"/>
          <a:effectRef idx="0"/>
          <a:fontRef idx="minor"/>
        </p:style>
      </p:sp>
      <p:sp>
        <p:nvSpPr>
          <p:cNvPr id="100" name="PlaceHolder 4"/>
          <p:cNvSpPr>
            <a:spLocks noGrp="1"/>
          </p:cNvSpPr>
          <p:nvPr>
            <p:ph type="title"/>
          </p:nvPr>
        </p:nvSpPr>
        <p:spPr>
          <a:xfrm>
            <a:off x="819000" y="845640"/>
            <a:ext cx="7505280" cy="954360"/>
          </a:xfrm>
          <a:prstGeom prst="rect">
            <a:avLst/>
          </a:prstGeom>
        </p:spPr>
        <p:txBody>
          <a:bodyPr tIns="91440" bIns="91440"/>
          <a:p>
            <a:endParaRPr b="0" lang="en-US" sz="1400" spc="-1" strike="noStrike">
              <a:solidFill>
                <a:srgbClr val="000000"/>
              </a:solidFill>
              <a:uFill>
                <a:solidFill>
                  <a:srgbClr val="ffffff"/>
                </a:solidFill>
              </a:uFill>
              <a:latin typeface="Arial"/>
            </a:endParaRPr>
          </a:p>
        </p:txBody>
      </p:sp>
      <p:sp>
        <p:nvSpPr>
          <p:cNvPr id="101" name="PlaceHolder 5"/>
          <p:cNvSpPr>
            <a:spLocks noGrp="1"/>
          </p:cNvSpPr>
          <p:nvPr>
            <p:ph type="body"/>
          </p:nvPr>
        </p:nvSpPr>
        <p:spPr>
          <a:xfrm>
            <a:off x="819000" y="1990800"/>
            <a:ext cx="7505280" cy="2447640"/>
          </a:xfrm>
          <a:prstGeom prst="rect">
            <a:avLst/>
          </a:prstGeom>
        </p:spPr>
        <p:txBody>
          <a:bodyPr lIns="0" rIns="0" tIns="0" bIns="0"/>
          <a:p>
            <a:pPr marL="432000" indent="-324000">
              <a:buClr>
                <a:srgbClr val="ffffff"/>
              </a:buClr>
              <a:buSzPct val="45000"/>
              <a:buFont typeface="Wingdings" charset="2"/>
              <a:buChar char=""/>
            </a:pPr>
            <a:r>
              <a:rPr b="0" lang="en-US" sz="1400" spc="-1" strike="noStrike">
                <a:solidFill>
                  <a:srgbClr val="000000"/>
                </a:solidFill>
                <a:uFill>
                  <a:solidFill>
                    <a:srgbClr val="ffffff"/>
                  </a:solidFill>
                </a:uFill>
                <a:latin typeface="Arial"/>
              </a:rPr>
              <a:t>Click to edit the outline text format</a:t>
            </a:r>
            <a:endParaRPr b="0" lang="en-US" sz="1400" spc="-1" strike="noStrike">
              <a:solidFill>
                <a:srgbClr val="000000"/>
              </a:solidFill>
              <a:uFill>
                <a:solidFill>
                  <a:srgbClr val="ffffff"/>
                </a:solidFill>
              </a:uFill>
              <a:latin typeface="Arial"/>
            </a:endParaRPr>
          </a:p>
          <a:p>
            <a:pPr lvl="1" marL="864000" indent="-324000">
              <a:buClr>
                <a:srgbClr val="ffffff"/>
              </a:buClr>
              <a:buSzPct val="75000"/>
              <a:buFont typeface="Symbol" charset="2"/>
              <a:buChar char=""/>
            </a:pPr>
            <a:r>
              <a:rPr b="0" lang="en-US" sz="1400" spc="-1" strike="noStrike">
                <a:solidFill>
                  <a:srgbClr val="000000"/>
                </a:solidFill>
                <a:uFill>
                  <a:solidFill>
                    <a:srgbClr val="ffffff"/>
                  </a:solidFill>
                </a:uFill>
                <a:latin typeface="Arial"/>
              </a:rPr>
              <a:t>Second Outline Level</a:t>
            </a:r>
            <a:endParaRPr b="0" lang="en-US" sz="1400" spc="-1" strike="noStrike">
              <a:solidFill>
                <a:srgbClr val="000000"/>
              </a:solidFill>
              <a:uFill>
                <a:solidFill>
                  <a:srgbClr val="ffffff"/>
                </a:solidFill>
              </a:uFill>
              <a:latin typeface="Arial"/>
            </a:endParaRPr>
          </a:p>
          <a:p>
            <a:pPr lvl="2" marL="1296000" indent="-288000">
              <a:buClr>
                <a:srgbClr val="ffffff"/>
              </a:buClr>
              <a:buSzPct val="45000"/>
              <a:buFont typeface="Wingdings" charset="2"/>
              <a:buChar char=""/>
            </a:pPr>
            <a:r>
              <a:rPr b="0" lang="en-US" sz="1400" spc="-1" strike="noStrike">
                <a:solidFill>
                  <a:srgbClr val="000000"/>
                </a:solidFill>
                <a:uFill>
                  <a:solidFill>
                    <a:srgbClr val="ffffff"/>
                  </a:solidFill>
                </a:uFill>
                <a:latin typeface="Arial"/>
              </a:rPr>
              <a:t>Third Outline Level</a:t>
            </a:r>
            <a:endParaRPr b="0" lang="en-US" sz="1400" spc="-1" strike="noStrike">
              <a:solidFill>
                <a:srgbClr val="000000"/>
              </a:solidFill>
              <a:uFill>
                <a:solidFill>
                  <a:srgbClr val="ffffff"/>
                </a:solidFill>
              </a:uFill>
              <a:latin typeface="Arial"/>
            </a:endParaRPr>
          </a:p>
          <a:p>
            <a:pPr lvl="3" marL="1728000" indent="-216000">
              <a:buClr>
                <a:srgbClr val="ffffff"/>
              </a:buClr>
              <a:buSzPct val="75000"/>
              <a:buFont typeface="Symbol" charset="2"/>
              <a:buChar char=""/>
            </a:pPr>
            <a:r>
              <a:rPr b="0" lang="en-US" sz="1400" spc="-1" strike="noStrike">
                <a:solidFill>
                  <a:srgbClr val="000000"/>
                </a:solidFill>
                <a:uFill>
                  <a:solidFill>
                    <a:srgbClr val="ffffff"/>
                  </a:solidFill>
                </a:uFill>
                <a:latin typeface="Arial"/>
              </a:rPr>
              <a:t>Fourth Outline Level</a:t>
            </a:r>
            <a:endParaRPr b="0" lang="en-US" sz="1400" spc="-1" strike="noStrike">
              <a:solidFill>
                <a:srgbClr val="000000"/>
              </a:solidFill>
              <a:uFill>
                <a:solidFill>
                  <a:srgbClr val="ffffff"/>
                </a:solidFill>
              </a:uFill>
              <a:latin typeface="Arial"/>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Fifth Outline Level</a:t>
            </a:r>
            <a:endParaRPr b="0" lang="en-US" sz="2000" spc="-1" strike="noStrike">
              <a:solidFill>
                <a:srgbClr val="000000"/>
              </a:solidFill>
              <a:uFill>
                <a:solidFill>
                  <a:srgbClr val="ffffff"/>
                </a:solidFill>
              </a:uFill>
              <a:latin typeface="Arial"/>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Sixth Outline Level</a:t>
            </a:r>
            <a:endParaRPr b="0" lang="en-US" sz="2000" spc="-1" strike="noStrike">
              <a:solidFill>
                <a:srgbClr val="000000"/>
              </a:solidFill>
              <a:uFill>
                <a:solidFill>
                  <a:srgbClr val="ffffff"/>
                </a:solidFill>
              </a:uFill>
              <a:latin typeface="Arial"/>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Arial"/>
              </a:rPr>
              <a:t>Seventh Outline Level</a:t>
            </a:r>
            <a:endParaRPr b="0" lang="en-US" sz="2000" spc="-1" strike="noStrike">
              <a:solidFill>
                <a:srgbClr val="000000"/>
              </a:solidFill>
              <a:uFill>
                <a:solidFill>
                  <a:srgbClr val="ffffff"/>
                </a:solidFill>
              </a:uFill>
              <a:latin typeface="Arial"/>
            </a:endParaRPr>
          </a:p>
        </p:txBody>
      </p:sp>
      <p:sp>
        <p:nvSpPr>
          <p:cNvPr id="102" name="PlaceHolder 6"/>
          <p:cNvSpPr>
            <a:spLocks noGrp="1"/>
          </p:cNvSpPr>
          <p:nvPr>
            <p:ph type="sldNum"/>
          </p:nvPr>
        </p:nvSpPr>
        <p:spPr>
          <a:xfrm>
            <a:off x="8390880" y="4543560"/>
            <a:ext cx="548280" cy="393120"/>
          </a:xfrm>
          <a:prstGeom prst="rect">
            <a:avLst/>
          </a:prstGeom>
        </p:spPr>
        <p:txBody>
          <a:bodyPr tIns="91440" bIns="91440" anchor="ctr"/>
          <a:p>
            <a:pPr algn="r">
              <a:lnSpc>
                <a:spcPct val="100000"/>
              </a:lnSpc>
            </a:pPr>
            <a:fld id="{9774231C-BBB6-45A6-AF6D-23822947D5E6}" type="slidenum">
              <a:rPr b="0" lang="en-US" sz="1000" spc="-1" strike="noStrike">
                <a:solidFill>
                  <a:srgbClr val="233a44"/>
                </a:solidFill>
                <a:uFill>
                  <a:solidFill>
                    <a:srgbClr val="ffffff"/>
                  </a:solidFill>
                </a:uFill>
                <a:latin typeface="Nunito"/>
                <a:ea typeface="Nunito"/>
              </a:rPr>
              <a:t>&lt;number&gt;</a:t>
            </a:fld>
            <a:endParaRPr b="0" lang="en-US" sz="1000" spc="-1" strike="noStrike">
              <a:solidFill>
                <a:srgbClr val="ffffff"/>
              </a:solidFill>
              <a:uFill>
                <a:solidFill>
                  <a:srgbClr val="ffffff"/>
                </a:solidFill>
              </a:uFill>
              <a:latin typeface="Cambria"/>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image" Target="../media/image8.png"/><Relationship Id="rId3" Type="http://schemas.openxmlformats.org/officeDocument/2006/relationships/image" Target="../media/image9.jpeg"/><Relationship Id="rId4"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7.xml"/><Relationship Id="rId4"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7.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27.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27.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slideLayout" Target="../slideLayouts/slideLayout27.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png"/><Relationship Id="rId3" Type="http://schemas.openxmlformats.org/officeDocument/2006/relationships/slideLayout" Target="../slideLayouts/slideLayout27.xml"/><Relationship Id="rId4"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27.xml"/>
</Relationships>
</file>

<file path=ppt/slides/_rels/slide18.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slideLayout" Target="../slideLayouts/slideLayout27.xml"/>
</Relationships>
</file>

<file path=ppt/slides/_rels/slide1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27.xml"/><Relationship Id="rId4"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6.xml"/><Relationship Id="rId3"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slideLayout" Target="../slideLayouts/slideLayout27.xml"/><Relationship Id="rId4"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27.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slideLayout" Target="../slideLayouts/slideLayout27.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27.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56.png"/><Relationship Id="rId3" Type="http://schemas.openxmlformats.org/officeDocument/2006/relationships/image" Target="../media/image57.png"/><Relationship Id="rId4" Type="http://schemas.openxmlformats.org/officeDocument/2006/relationships/slideLayout" Target="../slideLayouts/slideLayout27.xml"/><Relationship Id="rId5"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7.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slideLayout" Target="../slideLayouts/slideLayout27.xml"/><Relationship Id="rId6"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27.xml"/><Relationship Id="rId5"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slideLayout" Target="../slideLayouts/slideLayout27.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27.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27.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2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TextShape 1"/>
          <p:cNvSpPr txBox="1"/>
          <p:nvPr/>
        </p:nvSpPr>
        <p:spPr>
          <a:xfrm>
            <a:off x="4206240" y="2220840"/>
            <a:ext cx="4206240" cy="522360"/>
          </a:xfrm>
          <a:prstGeom prst="rect">
            <a:avLst/>
          </a:prstGeom>
          <a:noFill/>
          <a:ln>
            <a:noFill/>
          </a:ln>
        </p:spPr>
        <p:txBody>
          <a:bodyPr tIns="91440" bIns="91440"/>
          <a:p>
            <a:pPr algn="ctr">
              <a:lnSpc>
                <a:spcPct val="100000"/>
              </a:lnSpc>
            </a:pPr>
            <a:r>
              <a:rPr b="1" lang="en-US" sz="1400" spc="-1" strike="noStrike">
                <a:solidFill>
                  <a:srgbClr val="000000"/>
                </a:solidFill>
                <a:uFill>
                  <a:solidFill>
                    <a:srgbClr val="ffffff"/>
                  </a:solidFill>
                </a:uFill>
                <a:latin typeface="Calibri"/>
                <a:ea typeface="Calibri"/>
              </a:rPr>
              <a:t>Illumination-Guided Example-Based Stylization of 3D Renderings</a:t>
            </a:r>
            <a:r>
              <a:rPr b="0" lang="en-US" sz="1400" spc="-1" strike="noStrike">
                <a:solidFill>
                  <a:srgbClr val="000000"/>
                </a:solidFill>
                <a:uFill>
                  <a:solidFill>
                    <a:srgbClr val="ffffff"/>
                  </a:solidFill>
                </a:uFill>
                <a:latin typeface="Calibri"/>
                <a:ea typeface="Calibri"/>
              </a:rPr>
              <a:t> </a:t>
            </a:r>
            <a:endParaRPr b="0" lang="en-US" sz="3200" spc="-1" strike="noStrike">
              <a:solidFill>
                <a:srgbClr val="000000"/>
              </a:solidFill>
              <a:uFill>
                <a:solidFill>
                  <a:srgbClr val="ffffff"/>
                </a:solidFill>
              </a:uFill>
              <a:latin typeface="Cambria"/>
            </a:endParaRPr>
          </a:p>
        </p:txBody>
      </p:sp>
      <p:pic>
        <p:nvPicPr>
          <p:cNvPr id="143" name="Shape 131" descr=""/>
          <p:cNvPicPr/>
          <p:nvPr/>
        </p:nvPicPr>
        <p:blipFill>
          <a:blip r:embed="rId1"/>
          <a:stretch/>
        </p:blipFill>
        <p:spPr>
          <a:xfrm>
            <a:off x="499320" y="1852920"/>
            <a:ext cx="2907360" cy="1621800"/>
          </a:xfrm>
          <a:prstGeom prst="rect">
            <a:avLst/>
          </a:prstGeom>
          <a:ln>
            <a:noFill/>
          </a:ln>
        </p:spPr>
      </p:pic>
      <p:sp>
        <p:nvSpPr>
          <p:cNvPr id="144" name="CustomShape 2"/>
          <p:cNvSpPr/>
          <p:nvPr/>
        </p:nvSpPr>
        <p:spPr>
          <a:xfrm>
            <a:off x="3345840" y="2497320"/>
            <a:ext cx="220320" cy="254880"/>
          </a:xfrm>
          <a:prstGeom prst="ellipse">
            <a:avLst/>
          </a:prstGeom>
          <a:solidFill>
            <a:srgbClr val="ffffff"/>
          </a:solidFill>
          <a:ln>
            <a:noFill/>
          </a:ln>
        </p:spPr>
        <p:style>
          <a:lnRef idx="0"/>
          <a:fillRef idx="0"/>
          <a:effectRef idx="0"/>
          <a:fontRef idx="minor"/>
        </p:style>
      </p:sp>
      <p:pic>
        <p:nvPicPr>
          <p:cNvPr id="145" name="" descr=""/>
          <p:cNvPicPr/>
          <p:nvPr/>
        </p:nvPicPr>
        <p:blipFill>
          <a:blip r:embed="rId2"/>
          <a:stretch/>
        </p:blipFill>
        <p:spPr>
          <a:xfrm>
            <a:off x="457200" y="438120"/>
            <a:ext cx="1097280" cy="1097280"/>
          </a:xfrm>
          <a:prstGeom prst="rect">
            <a:avLst/>
          </a:prstGeom>
          <a:ln>
            <a:noFill/>
          </a:ln>
        </p:spPr>
      </p:pic>
      <p:pic>
        <p:nvPicPr>
          <p:cNvPr id="146" name="" descr=""/>
          <p:cNvPicPr/>
          <p:nvPr/>
        </p:nvPicPr>
        <p:blipFill>
          <a:blip r:embed="rId3"/>
          <a:stretch/>
        </p:blipFill>
        <p:spPr>
          <a:xfrm>
            <a:off x="6583680" y="438120"/>
            <a:ext cx="2103120" cy="844560"/>
          </a:xfrm>
          <a:prstGeom prst="rect">
            <a:avLst/>
          </a:prstGeom>
          <a:ln>
            <a:noFill/>
          </a:ln>
        </p:spPr>
      </p:pic>
      <p:sp>
        <p:nvSpPr>
          <p:cNvPr id="147" name="TextShape 3"/>
          <p:cNvSpPr txBox="1"/>
          <p:nvPr/>
        </p:nvSpPr>
        <p:spPr>
          <a:xfrm>
            <a:off x="4026240" y="4206240"/>
            <a:ext cx="4480560" cy="522360"/>
          </a:xfrm>
          <a:prstGeom prst="rect">
            <a:avLst/>
          </a:prstGeom>
          <a:noFill/>
          <a:ln>
            <a:noFill/>
          </a:ln>
        </p:spPr>
        <p:txBody>
          <a:bodyPr tIns="91440" bIns="91440"/>
          <a:p>
            <a:pPr algn="ctr">
              <a:lnSpc>
                <a:spcPct val="100000"/>
              </a:lnSpc>
            </a:pPr>
            <a:r>
              <a:rPr b="0" i="1" lang="en-US" sz="1200" spc="-1" strike="noStrike">
                <a:solidFill>
                  <a:srgbClr val="000000"/>
                </a:solidFill>
                <a:uFill>
                  <a:solidFill>
                    <a:srgbClr val="ffffff"/>
                  </a:solidFill>
                </a:uFill>
                <a:latin typeface="Calibri"/>
                <a:ea typeface="Calibri"/>
              </a:rPr>
              <a:t>UE:IG3DA, </a:t>
            </a:r>
            <a:r>
              <a:rPr b="0" i="1" lang="en-US" sz="1200" spc="-1" strike="noStrike">
                <a:solidFill>
                  <a:srgbClr val="000000"/>
                </a:solidFill>
                <a:uFill>
                  <a:solidFill>
                    <a:srgbClr val="ffffff"/>
                  </a:solidFill>
                </a:uFill>
                <a:latin typeface="Calibri"/>
                <a:ea typeface="Calibri"/>
              </a:rPr>
              <a:t>Student: </a:t>
            </a:r>
            <a:r>
              <a:rPr b="0" i="1" lang="en-US" sz="1200" spc="-1" strike="noStrike">
                <a:solidFill>
                  <a:srgbClr val="000000"/>
                </a:solidFill>
                <a:uFill>
                  <a:solidFill>
                    <a:srgbClr val="ffffff"/>
                  </a:solidFill>
                </a:uFill>
                <a:latin typeface="Calibri"/>
                <a:ea typeface="Calibri"/>
              </a:rPr>
              <a:t>Mario Viti</a:t>
            </a:r>
            <a:endParaRPr b="0" lang="en-US" sz="3200" spc="-1" strike="noStrike">
              <a:solidFill>
                <a:srgbClr val="000000"/>
              </a:solidFill>
              <a:uFill>
                <a:solidFill>
                  <a:srgbClr val="ffffff"/>
                </a:solidFill>
              </a:uFill>
              <a:latin typeface="Cambria"/>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PATCH MATCH</a:t>
            </a:r>
            <a:endParaRPr b="0" lang="en-US" sz="1400" spc="-1" strike="noStrike">
              <a:solidFill>
                <a:srgbClr val="000000"/>
              </a:solidFill>
              <a:uFill>
                <a:solidFill>
                  <a:srgbClr val="ffffff"/>
                </a:solidFill>
              </a:uFill>
              <a:latin typeface="Arial"/>
            </a:endParaRPr>
          </a:p>
        </p:txBody>
      </p:sp>
      <p:pic>
        <p:nvPicPr>
          <p:cNvPr id="188" name="" descr=""/>
          <p:cNvPicPr/>
          <p:nvPr/>
        </p:nvPicPr>
        <p:blipFill>
          <a:blip r:embed="rId1"/>
          <a:stretch/>
        </p:blipFill>
        <p:spPr>
          <a:xfrm>
            <a:off x="4735800" y="1554480"/>
            <a:ext cx="3310920" cy="2729160"/>
          </a:xfrm>
          <a:prstGeom prst="rect">
            <a:avLst/>
          </a:prstGeom>
          <a:ln>
            <a:noFill/>
          </a:ln>
        </p:spPr>
      </p:pic>
      <p:pic>
        <p:nvPicPr>
          <p:cNvPr id="189" name="" descr=""/>
          <p:cNvPicPr/>
          <p:nvPr/>
        </p:nvPicPr>
        <p:blipFill>
          <a:blip r:embed="rId2"/>
          <a:stretch/>
        </p:blipFill>
        <p:spPr>
          <a:xfrm>
            <a:off x="1247400" y="1554840"/>
            <a:ext cx="3324600" cy="2742840"/>
          </a:xfrm>
          <a:prstGeom prst="rect">
            <a:avLst/>
          </a:prstGeom>
          <a:ln>
            <a:noFill/>
          </a:ln>
        </p:spPr>
      </p:pic>
    </p:spTree>
  </p:cSld>
  <p:timing>
    <p:tnLst>
      <p:par>
        <p:cTn id="19" dur="indefinite" restart="never" nodeType="tmRoot">
          <p:childTnLst>
            <p:seq>
              <p:cTn id="20"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TextShape 1"/>
          <p:cNvSpPr txBox="1"/>
          <p:nvPr/>
        </p:nvSpPr>
        <p:spPr>
          <a:xfrm>
            <a:off x="1489680" y="1990800"/>
            <a:ext cx="2488320" cy="2447640"/>
          </a:xfrm>
          <a:prstGeom prst="rect">
            <a:avLst/>
          </a:prstGeom>
          <a:noFill/>
          <a:ln>
            <a:noFill/>
          </a:ln>
        </p:spPr>
        <p:txBody>
          <a:bodyPr tIns="91440" bIns="91440"/>
          <a:p>
            <a:pPr>
              <a:lnSpc>
                <a:spcPct val="100000"/>
              </a:lnSpc>
            </a:pPr>
            <a:r>
              <a:rPr b="0" lang="en-US" sz="1100" spc="-1" strike="noStrike">
                <a:solidFill>
                  <a:srgbClr val="233a44"/>
                </a:solidFill>
                <a:uFill>
                  <a:solidFill>
                    <a:srgbClr val="ffffff"/>
                  </a:solidFill>
                </a:uFill>
                <a:latin typeface="Playfair Display"/>
                <a:ea typeface="Playfair Display"/>
              </a:rPr>
              <a:t>
</a:t>
            </a:r>
            <a:r>
              <a:rPr b="0" lang="en-US" sz="1100" spc="-1" strike="noStrike">
                <a:solidFill>
                  <a:srgbClr val="233a44"/>
                </a:solidFill>
                <a:uFill>
                  <a:solidFill>
                    <a:srgbClr val="ffffff"/>
                  </a:solidFill>
                </a:uFill>
                <a:latin typeface="Playfair Display"/>
                <a:ea typeface="Playfair Display"/>
              </a:rPr>
              <a:t>
</a:t>
            </a:r>
            <a:r>
              <a:rPr b="0" lang="en-US" sz="1100" spc="-1" strike="noStrike">
                <a:solidFill>
                  <a:srgbClr val="233a44"/>
                </a:solidFill>
                <a:uFill>
                  <a:solidFill>
                    <a:srgbClr val="ffffff"/>
                  </a:solidFill>
                </a:uFill>
                <a:latin typeface="Playfair Display"/>
                <a:ea typeface="Playfair Display"/>
              </a:rPr>
              <a:t>Languages/libraries:</a:t>
            </a:r>
            <a:r>
              <a:rPr b="0" lang="en-US" sz="1100" spc="-1" strike="noStrike">
                <a:solidFill>
                  <a:srgbClr val="233a44"/>
                </a:solidFill>
                <a:uFill>
                  <a:solidFill>
                    <a:srgbClr val="ffffff"/>
                  </a:solidFill>
                </a:uFill>
                <a:latin typeface="Playfair Display"/>
                <a:ea typeface="Playfair Display"/>
              </a:rPr>
              <a:t>
</a:t>
            </a:r>
            <a:r>
              <a:rPr b="0" lang="en-US" sz="1100" spc="-1" strike="noStrike">
                <a:solidFill>
                  <a:srgbClr val="233a44"/>
                </a:solidFill>
                <a:uFill>
                  <a:solidFill>
                    <a:srgbClr val="ffffff"/>
                  </a:solidFill>
                </a:uFill>
                <a:latin typeface="Playfair Display"/>
                <a:ea typeface="Playfair Display"/>
              </a:rPr>
              <a:t>python, c++, pybind, scipy.</a:t>
            </a:r>
            <a:endParaRPr b="0" lang="en-US" sz="1400" spc="-1" strike="noStrike">
              <a:solidFill>
                <a:srgbClr val="000000"/>
              </a:solidFill>
              <a:uFill>
                <a:solidFill>
                  <a:srgbClr val="ffffff"/>
                </a:solidFill>
              </a:uFill>
              <a:latin typeface="Arial"/>
            </a:endParaRPr>
          </a:p>
          <a:p>
            <a:pPr>
              <a:lnSpc>
                <a:spcPct val="100000"/>
              </a:lnSpc>
            </a:pPr>
            <a:r>
              <a:rPr b="0" lang="en-US" sz="1100" spc="-1" strike="noStrike">
                <a:solidFill>
                  <a:srgbClr val="233a44"/>
                </a:solidFill>
                <a:uFill>
                  <a:solidFill>
                    <a:srgbClr val="ffffff"/>
                  </a:solidFill>
                </a:uFill>
                <a:latin typeface="Playfair Display"/>
                <a:ea typeface="Playfair Display"/>
              </a:rPr>
              <a:t>5 iterations on a 180x220 image : 1.54 +- 0.02 sec</a:t>
            </a:r>
            <a:endParaRPr b="0" lang="en-US" sz="1400" spc="-1" strike="noStrike">
              <a:solidFill>
                <a:srgbClr val="000000"/>
              </a:solidFill>
              <a:uFill>
                <a:solidFill>
                  <a:srgbClr val="ffffff"/>
                </a:solidFill>
              </a:uFill>
              <a:latin typeface="Arial"/>
            </a:endParaRPr>
          </a:p>
        </p:txBody>
      </p:sp>
      <p:sp>
        <p:nvSpPr>
          <p:cNvPr id="191" name="TextShape 2"/>
          <p:cNvSpPr txBox="1"/>
          <p:nvPr/>
        </p:nvSpPr>
        <p:spPr>
          <a:xfrm>
            <a:off x="819000" y="81000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IMPLEMENTATION</a:t>
            </a:r>
            <a:endParaRPr b="0" lang="en-US" sz="1400" spc="-1" strike="noStrike">
              <a:solidFill>
                <a:srgbClr val="000000"/>
              </a:solidFill>
              <a:uFill>
                <a:solidFill>
                  <a:srgbClr val="ffffff"/>
                </a:solidFill>
              </a:uFill>
              <a:latin typeface="Arial"/>
            </a:endParaRPr>
          </a:p>
        </p:txBody>
      </p:sp>
      <p:sp>
        <p:nvSpPr>
          <p:cNvPr id="192" name="TextShape 3"/>
          <p:cNvSpPr txBox="1"/>
          <p:nvPr/>
        </p:nvSpPr>
        <p:spPr>
          <a:xfrm>
            <a:off x="5239440" y="1990800"/>
            <a:ext cx="2414520" cy="2447640"/>
          </a:xfrm>
          <a:prstGeom prst="rect">
            <a:avLst/>
          </a:prstGeom>
          <a:noFill/>
          <a:ln>
            <a:noFill/>
          </a:ln>
        </p:spPr>
        <p:txBody>
          <a:bodyPr tIns="91440" bIns="91440"/>
          <a:p>
            <a:pPr>
              <a:lnSpc>
                <a:spcPct val="100000"/>
              </a:lnSpc>
            </a:pPr>
            <a:endParaRPr b="0" lang="en-US" sz="1400" spc="-1" strike="noStrike">
              <a:solidFill>
                <a:srgbClr val="000000"/>
              </a:solidFill>
              <a:uFill>
                <a:solidFill>
                  <a:srgbClr val="ffffff"/>
                </a:solidFill>
              </a:uFill>
              <a:latin typeface="Arial"/>
            </a:endParaRPr>
          </a:p>
          <a:p>
            <a:pPr>
              <a:lnSpc>
                <a:spcPct val="100000"/>
              </a:lnSpc>
            </a:pPr>
            <a:r>
              <a:rPr b="0" lang="en-US" sz="1100" spc="-1" strike="noStrike">
                <a:solidFill>
                  <a:srgbClr val="233a44"/>
                </a:solidFill>
                <a:uFill>
                  <a:solidFill>
                    <a:srgbClr val="ffffff"/>
                  </a:solidFill>
                </a:uFill>
                <a:latin typeface="Playfair Display"/>
                <a:ea typeface="Playfair Display"/>
              </a:rPr>
              <a:t>c++ - python wrapper library:</a:t>
            </a:r>
            <a:endParaRPr b="0" lang="en-US" sz="1400" spc="-1" strike="noStrike">
              <a:solidFill>
                <a:srgbClr val="000000"/>
              </a:solidFill>
              <a:uFill>
                <a:solidFill>
                  <a:srgbClr val="ffffff"/>
                </a:solidFill>
              </a:uFill>
              <a:latin typeface="Arial"/>
            </a:endParaRPr>
          </a:p>
          <a:p>
            <a:pPr>
              <a:lnSpc>
                <a:spcPct val="100000"/>
              </a:lnSpc>
            </a:pPr>
            <a:r>
              <a:rPr b="0" lang="en-US" sz="1100" spc="-1" strike="noStrike">
                <a:solidFill>
                  <a:srgbClr val="233a44"/>
                </a:solidFill>
                <a:uFill>
                  <a:solidFill>
                    <a:srgbClr val="ffffff"/>
                  </a:solidFill>
                </a:uFill>
                <a:latin typeface="Playfair Display"/>
                <a:ea typeface="Playfair Display"/>
              </a:rPr>
              <a:t>Pybind 11 hallows communication between python and c++ environments.</a:t>
            </a:r>
            <a:endParaRPr b="0" lang="en-US" sz="1400" spc="-1" strike="noStrike">
              <a:solidFill>
                <a:srgbClr val="000000"/>
              </a:solidFill>
              <a:uFill>
                <a:solidFill>
                  <a:srgbClr val="ffffff"/>
                </a:solidFill>
              </a:uFill>
              <a:latin typeface="Arial"/>
            </a:endParaRPr>
          </a:p>
        </p:txBody>
      </p:sp>
      <p:pic>
        <p:nvPicPr>
          <p:cNvPr id="193" name="Shape 218" descr=""/>
          <p:cNvPicPr/>
          <p:nvPr/>
        </p:nvPicPr>
        <p:blipFill>
          <a:blip r:embed="rId1"/>
          <a:srcRect l="0" t="0" r="0" b="12998"/>
          <a:stretch/>
        </p:blipFill>
        <p:spPr>
          <a:xfrm>
            <a:off x="5239440" y="1536120"/>
            <a:ext cx="2217600" cy="831240"/>
          </a:xfrm>
          <a:prstGeom prst="rect">
            <a:avLst/>
          </a:prstGeom>
          <a:ln>
            <a:noFill/>
          </a:ln>
        </p:spPr>
      </p:pic>
    </p:spTree>
  </p:cSld>
  <p:timing>
    <p:tnLst>
      <p:par>
        <p:cTn id="21" dur="indefinite" restart="never" nodeType="tmRoot">
          <p:childTnLst>
            <p:seq>
              <p:cTn id="22"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4"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EXTENSION: JUMPING FLOOD</a:t>
            </a:r>
            <a:endParaRPr b="0" lang="en-US" sz="1400" spc="-1" strike="noStrike">
              <a:solidFill>
                <a:srgbClr val="000000"/>
              </a:solidFill>
              <a:uFill>
                <a:solidFill>
                  <a:srgbClr val="ffffff"/>
                </a:solidFill>
              </a:uFill>
              <a:latin typeface="Arial"/>
            </a:endParaRPr>
          </a:p>
        </p:txBody>
      </p:sp>
      <p:pic>
        <p:nvPicPr>
          <p:cNvPr id="195" name="Shape 224" descr=""/>
          <p:cNvPicPr/>
          <p:nvPr/>
        </p:nvPicPr>
        <p:blipFill>
          <a:blip r:embed="rId1"/>
          <a:stretch/>
        </p:blipFill>
        <p:spPr>
          <a:xfrm>
            <a:off x="5419080" y="1686600"/>
            <a:ext cx="2774520" cy="2601360"/>
          </a:xfrm>
          <a:prstGeom prst="rect">
            <a:avLst/>
          </a:prstGeom>
          <a:ln>
            <a:noFill/>
          </a:ln>
        </p:spPr>
      </p:pic>
      <p:sp>
        <p:nvSpPr>
          <p:cNvPr id="196" name="TextShape 2"/>
          <p:cNvSpPr txBox="1"/>
          <p:nvPr/>
        </p:nvSpPr>
        <p:spPr>
          <a:xfrm>
            <a:off x="858240" y="1800360"/>
            <a:ext cx="4227120" cy="2680560"/>
          </a:xfrm>
          <a:prstGeom prst="rect">
            <a:avLst/>
          </a:prstGeom>
          <a:noFill/>
          <a:ln>
            <a:noFill/>
          </a:ln>
        </p:spPr>
        <p:txBody>
          <a:bodyPr tIns="91440" bIns="91440"/>
          <a:p>
            <a:pPr>
              <a:lnSpc>
                <a:spcPct val="100000"/>
              </a:lnSpc>
            </a:pPr>
            <a:r>
              <a:rPr b="0" lang="en-US" sz="1100" spc="-1" strike="noStrike">
                <a:solidFill>
                  <a:srgbClr val="233a44"/>
                </a:solidFill>
                <a:uFill>
                  <a:solidFill>
                    <a:srgbClr val="ffffff"/>
                  </a:solidFill>
                </a:uFill>
                <a:latin typeface="Playfair Display"/>
                <a:ea typeface="Playfair Display"/>
              </a:rPr>
              <a:t>Efficient communication pattern for parallel applications.</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marL="457200" indent="-298080">
              <a:lnSpc>
                <a:spcPct val="100000"/>
              </a:lnSpc>
              <a:buClr>
                <a:srgbClr val="233a44"/>
              </a:buClr>
              <a:buFont typeface="StarSymbol"/>
              <a:buAutoNum type="alphaLcParenR"/>
            </a:pPr>
            <a:r>
              <a:rPr b="0" lang="en-US" sz="1100" spc="-1" strike="noStrike">
                <a:solidFill>
                  <a:srgbClr val="233a44"/>
                </a:solidFill>
                <a:uFill>
                  <a:solidFill>
                    <a:srgbClr val="ffffff"/>
                  </a:solidFill>
                </a:uFill>
                <a:latin typeface="Playfair Display"/>
                <a:ea typeface="Playfair Display"/>
              </a:rPr>
              <a:t>seed position in red, non seed in white.</a:t>
            </a:r>
            <a:endParaRPr b="0" lang="en-US" sz="1400" spc="-1" strike="noStrike">
              <a:solidFill>
                <a:srgbClr val="000000"/>
              </a:solidFill>
              <a:uFill>
                <a:solidFill>
                  <a:srgbClr val="ffffff"/>
                </a:solidFill>
              </a:uFill>
              <a:latin typeface="Arial"/>
            </a:endParaRPr>
          </a:p>
          <a:p>
            <a:pPr marL="457200" indent="-298080">
              <a:lnSpc>
                <a:spcPct val="100000"/>
              </a:lnSpc>
              <a:buClr>
                <a:srgbClr val="233a44"/>
              </a:buClr>
              <a:buFont typeface="StarSymbol"/>
              <a:buAutoNum type="alphaLcParenR"/>
            </a:pPr>
            <a:r>
              <a:rPr b="0" lang="en-US" sz="1100" spc="-1" strike="noStrike">
                <a:solidFill>
                  <a:srgbClr val="233a44"/>
                </a:solidFill>
                <a:uFill>
                  <a:solidFill>
                    <a:srgbClr val="ffffff"/>
                  </a:solidFill>
                </a:uFill>
                <a:latin typeface="Playfair Display"/>
                <a:ea typeface="Playfair Display"/>
              </a:rPr>
              <a:t>the seed communicates its position in a copy grid, non seed locations reading the communication and updating to nearest seed.</a:t>
            </a:r>
            <a:endParaRPr b="0" lang="en-US" sz="1400" spc="-1" strike="noStrike">
              <a:solidFill>
                <a:srgbClr val="000000"/>
              </a:solidFill>
              <a:uFill>
                <a:solidFill>
                  <a:srgbClr val="ffffff"/>
                </a:solidFill>
              </a:uFill>
              <a:latin typeface="Arial"/>
            </a:endParaRPr>
          </a:p>
          <a:p>
            <a:pPr marL="457200" indent="-298080">
              <a:lnSpc>
                <a:spcPct val="100000"/>
              </a:lnSpc>
              <a:buClr>
                <a:srgbClr val="233a44"/>
              </a:buClr>
              <a:buFont typeface="StarSymbol"/>
              <a:buAutoNum type="alphaLcParenR"/>
            </a:pPr>
            <a:r>
              <a:rPr b="0" lang="en-US" sz="1100" spc="-1" strike="noStrike">
                <a:solidFill>
                  <a:srgbClr val="233a44"/>
                </a:solidFill>
                <a:uFill>
                  <a:solidFill>
                    <a:srgbClr val="ffffff"/>
                  </a:solidFill>
                </a:uFill>
                <a:latin typeface="Playfair Display"/>
                <a:ea typeface="Playfair Display"/>
              </a:rPr>
              <a:t>d)     flooding occupies all the grid.</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pic>
        <p:nvPicPr>
          <p:cNvPr id="197" name="Shape 226" descr=""/>
          <p:cNvPicPr/>
          <p:nvPr/>
        </p:nvPicPr>
        <p:blipFill>
          <a:blip r:embed="rId2"/>
          <a:stretch/>
        </p:blipFill>
        <p:spPr>
          <a:xfrm>
            <a:off x="1280160" y="2136600"/>
            <a:ext cx="3278160" cy="789480"/>
          </a:xfrm>
          <a:prstGeom prst="rect">
            <a:avLst/>
          </a:prstGeom>
          <a:ln>
            <a:noFill/>
          </a:ln>
        </p:spPr>
      </p:pic>
      <p:sp>
        <p:nvSpPr>
          <p:cNvPr id="198" name="CustomShape 3"/>
          <p:cNvSpPr/>
          <p:nvPr/>
        </p:nvSpPr>
        <p:spPr>
          <a:xfrm>
            <a:off x="2382840" y="1387080"/>
            <a:ext cx="2999520" cy="2999520"/>
          </a:xfrm>
          <a:prstGeom prst="rect">
            <a:avLst/>
          </a:prstGeom>
          <a:noFill/>
          <a:ln>
            <a:noFill/>
          </a:ln>
        </p:spPr>
        <p:style>
          <a:lnRef idx="0"/>
          <a:fillRef idx="0"/>
          <a:effectRef idx="0"/>
          <a:fontRef idx="minor"/>
        </p:style>
      </p:sp>
      <p:sp>
        <p:nvSpPr>
          <p:cNvPr id="199" name="CustomShape 4"/>
          <p:cNvSpPr/>
          <p:nvPr/>
        </p:nvSpPr>
        <p:spPr>
          <a:xfrm>
            <a:off x="2783520" y="4408200"/>
            <a:ext cx="5541120" cy="398520"/>
          </a:xfrm>
          <a:prstGeom prst="rect">
            <a:avLst/>
          </a:prstGeom>
          <a:noFill/>
          <a:ln>
            <a:noFill/>
          </a:ln>
        </p:spPr>
        <p:style>
          <a:lnRef idx="0"/>
          <a:fillRef idx="0"/>
          <a:effectRef idx="0"/>
          <a:fontRef idx="minor"/>
        </p:style>
        <p:txBody>
          <a:bodyPr tIns="91440" bIns="91440" anchor="ctr"/>
          <a:p>
            <a:pPr algn="r">
              <a:lnSpc>
                <a:spcPct val="100000"/>
              </a:lnSpc>
            </a:pPr>
            <a:r>
              <a:rPr b="0" i="1" lang="en-US" sz="800" spc="-1" strike="noStrike">
                <a:solidFill>
                  <a:srgbClr val="000000"/>
                </a:solidFill>
                <a:uFill>
                  <a:solidFill>
                    <a:srgbClr val="ffffff"/>
                  </a:solidFill>
                </a:uFill>
                <a:latin typeface="Playfair Display"/>
                <a:ea typeface="Playfair Display"/>
              </a:rPr>
              <a:t>Jump Flooding in GPU with Applications to Voronoi Diagram and Distance Transform</a:t>
            </a:r>
            <a:r>
              <a:rPr b="0" i="1" lang="en-US" sz="800" spc="-1" strike="noStrike">
                <a:solidFill>
                  <a:srgbClr val="434343"/>
                </a:solidFill>
                <a:uFill>
                  <a:solidFill>
                    <a:srgbClr val="ffffff"/>
                  </a:solidFill>
                </a:uFill>
                <a:latin typeface="Playfair Display"/>
                <a:ea typeface="Playfair Display"/>
              </a:rPr>
              <a:t> </a:t>
            </a:r>
            <a:r>
              <a:rPr b="0" lang="en-US" sz="800" spc="-1" strike="noStrike">
                <a:solidFill>
                  <a:srgbClr val="434343"/>
                </a:solidFill>
                <a:uFill>
                  <a:solidFill>
                    <a:srgbClr val="ffffff"/>
                  </a:solidFill>
                </a:uFill>
                <a:latin typeface="Playfair Display"/>
                <a:ea typeface="Playfair Display"/>
              </a:rPr>
              <a:t>[ </a:t>
            </a:r>
            <a:r>
              <a:rPr b="0" lang="en-US" sz="800" spc="-1" strike="noStrike">
                <a:solidFill>
                  <a:srgbClr val="000000"/>
                </a:solidFill>
                <a:uFill>
                  <a:solidFill>
                    <a:srgbClr val="ffffff"/>
                  </a:solidFill>
                </a:uFill>
                <a:latin typeface="Playfair Display"/>
                <a:ea typeface="Playfair Display"/>
              </a:rPr>
              <a:t>G. Rong, T. Tan</a:t>
            </a:r>
            <a:r>
              <a:rPr b="0" lang="en-US" sz="800" spc="-1" strike="noStrike">
                <a:solidFill>
                  <a:srgbClr val="434343"/>
                </a:solidFill>
                <a:uFill>
                  <a:solidFill>
                    <a:srgbClr val="ffffff"/>
                  </a:solidFill>
                </a:uFill>
                <a:latin typeface="Playfair Display"/>
                <a:ea typeface="Playfair Display"/>
              </a:rPr>
              <a:t>.]</a:t>
            </a:r>
            <a:endParaRPr b="0" lang="en-US" sz="1800" spc="-1" strike="noStrike">
              <a:solidFill>
                <a:srgbClr val="ffffff"/>
              </a:solidFill>
              <a:uFill>
                <a:solidFill>
                  <a:srgbClr val="ffffff"/>
                </a:solidFill>
              </a:uFill>
              <a:latin typeface="Cambria"/>
            </a:endParaRPr>
          </a:p>
        </p:txBody>
      </p:sp>
    </p:spTree>
  </p:cSld>
  <p:timing>
    <p:tnLst>
      <p:par>
        <p:cTn id="23" dur="indefinite" restart="never" nodeType="tmRoot">
          <p:childTnLst>
            <p:seq>
              <p:cTn id="24"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0" name="Shape 233" descr=""/>
          <p:cNvPicPr/>
          <p:nvPr/>
        </p:nvPicPr>
        <p:blipFill>
          <a:blip r:embed="rId1"/>
          <a:stretch/>
        </p:blipFill>
        <p:spPr>
          <a:xfrm>
            <a:off x="4564440" y="543600"/>
            <a:ext cx="2631960" cy="2007000"/>
          </a:xfrm>
          <a:prstGeom prst="rect">
            <a:avLst/>
          </a:prstGeom>
          <a:ln>
            <a:noFill/>
          </a:ln>
        </p:spPr>
      </p:pic>
      <p:pic>
        <p:nvPicPr>
          <p:cNvPr id="201" name="Shape 234" descr=""/>
          <p:cNvPicPr/>
          <p:nvPr/>
        </p:nvPicPr>
        <p:blipFill>
          <a:blip r:embed="rId2"/>
          <a:stretch/>
        </p:blipFill>
        <p:spPr>
          <a:xfrm>
            <a:off x="1855080" y="2622960"/>
            <a:ext cx="2631960" cy="2007000"/>
          </a:xfrm>
          <a:prstGeom prst="rect">
            <a:avLst/>
          </a:prstGeom>
          <a:ln>
            <a:noFill/>
          </a:ln>
        </p:spPr>
      </p:pic>
      <p:pic>
        <p:nvPicPr>
          <p:cNvPr id="202" name="Shape 235" descr=""/>
          <p:cNvPicPr/>
          <p:nvPr/>
        </p:nvPicPr>
        <p:blipFill>
          <a:blip r:embed="rId3"/>
          <a:stretch/>
        </p:blipFill>
        <p:spPr>
          <a:xfrm>
            <a:off x="4564440" y="2622960"/>
            <a:ext cx="2631960" cy="2007000"/>
          </a:xfrm>
          <a:prstGeom prst="rect">
            <a:avLst/>
          </a:prstGeom>
          <a:ln>
            <a:noFill/>
          </a:ln>
        </p:spPr>
      </p:pic>
      <p:pic>
        <p:nvPicPr>
          <p:cNvPr id="203" name="Shape 236" descr=""/>
          <p:cNvPicPr/>
          <p:nvPr/>
        </p:nvPicPr>
        <p:blipFill>
          <a:blip r:embed="rId4"/>
          <a:stretch/>
        </p:blipFill>
        <p:spPr>
          <a:xfrm>
            <a:off x="1855080" y="543600"/>
            <a:ext cx="2631960" cy="2007000"/>
          </a:xfrm>
          <a:prstGeom prst="rect">
            <a:avLst/>
          </a:prstGeom>
          <a:ln>
            <a:noFill/>
          </a:ln>
        </p:spPr>
      </p:pic>
    </p:spTree>
  </p:cSld>
  <p:timing>
    <p:tnLst>
      <p:par>
        <p:cTn id="25" dur="indefinite" restart="never" nodeType="tmRoot">
          <p:childTnLst>
            <p:seq>
              <p:cTn id="26"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Shape 241" descr=""/>
          <p:cNvPicPr/>
          <p:nvPr/>
        </p:nvPicPr>
        <p:blipFill>
          <a:blip r:embed="rId1"/>
          <a:stretch/>
        </p:blipFill>
        <p:spPr>
          <a:xfrm>
            <a:off x="4565520" y="556200"/>
            <a:ext cx="2611440" cy="1991160"/>
          </a:xfrm>
          <a:prstGeom prst="rect">
            <a:avLst/>
          </a:prstGeom>
          <a:ln>
            <a:noFill/>
          </a:ln>
        </p:spPr>
      </p:pic>
      <p:pic>
        <p:nvPicPr>
          <p:cNvPr id="205" name="Shape 242" descr=""/>
          <p:cNvPicPr/>
          <p:nvPr/>
        </p:nvPicPr>
        <p:blipFill>
          <a:blip r:embed="rId2"/>
          <a:stretch/>
        </p:blipFill>
        <p:spPr>
          <a:xfrm>
            <a:off x="1879560" y="556200"/>
            <a:ext cx="2611440" cy="1991160"/>
          </a:xfrm>
          <a:prstGeom prst="rect">
            <a:avLst/>
          </a:prstGeom>
          <a:ln>
            <a:noFill/>
          </a:ln>
        </p:spPr>
      </p:pic>
      <p:pic>
        <p:nvPicPr>
          <p:cNvPr id="206" name="Shape 243" descr=""/>
          <p:cNvPicPr/>
          <p:nvPr/>
        </p:nvPicPr>
        <p:blipFill>
          <a:blip r:embed="rId3"/>
          <a:stretch/>
        </p:blipFill>
        <p:spPr>
          <a:xfrm>
            <a:off x="4565520" y="2595960"/>
            <a:ext cx="2611440" cy="1991160"/>
          </a:xfrm>
          <a:prstGeom prst="rect">
            <a:avLst/>
          </a:prstGeom>
          <a:ln>
            <a:noFill/>
          </a:ln>
        </p:spPr>
      </p:pic>
      <p:pic>
        <p:nvPicPr>
          <p:cNvPr id="207" name="Shape 244" descr=""/>
          <p:cNvPicPr/>
          <p:nvPr/>
        </p:nvPicPr>
        <p:blipFill>
          <a:blip r:embed="rId4"/>
          <a:stretch/>
        </p:blipFill>
        <p:spPr>
          <a:xfrm>
            <a:off x="1879560" y="2595960"/>
            <a:ext cx="2611440" cy="1991160"/>
          </a:xfrm>
          <a:prstGeom prst="rect">
            <a:avLst/>
          </a:prstGeom>
          <a:ln>
            <a:noFill/>
          </a:ln>
        </p:spPr>
      </p:pic>
    </p:spTree>
  </p:cSld>
  <p:timing>
    <p:tnLst>
      <p:par>
        <p:cTn id="27" dur="indefinite" restart="never" nodeType="tmRoot">
          <p:childTnLst>
            <p:seq>
              <p:cTn id="28"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Reversed NNF</a:t>
            </a:r>
            <a:endParaRPr b="0" lang="en-US" sz="1400" spc="-1" strike="noStrike">
              <a:solidFill>
                <a:srgbClr val="000000"/>
              </a:solidFill>
              <a:uFill>
                <a:solidFill>
                  <a:srgbClr val="ffffff"/>
                </a:solidFill>
              </a:uFill>
              <a:latin typeface="Arial"/>
            </a:endParaRPr>
          </a:p>
        </p:txBody>
      </p:sp>
      <p:pic>
        <p:nvPicPr>
          <p:cNvPr id="209" name="Shape 250" descr=""/>
          <p:cNvPicPr/>
          <p:nvPr/>
        </p:nvPicPr>
        <p:blipFill>
          <a:blip r:embed="rId1"/>
          <a:stretch/>
        </p:blipFill>
        <p:spPr>
          <a:xfrm>
            <a:off x="5172120" y="1887120"/>
            <a:ext cx="3152520" cy="1854000"/>
          </a:xfrm>
          <a:prstGeom prst="rect">
            <a:avLst/>
          </a:prstGeom>
          <a:ln>
            <a:noFill/>
          </a:ln>
        </p:spPr>
      </p:pic>
      <p:pic>
        <p:nvPicPr>
          <p:cNvPr id="210" name="Shape 251" descr=""/>
          <p:cNvPicPr/>
          <p:nvPr/>
        </p:nvPicPr>
        <p:blipFill>
          <a:blip r:embed="rId2"/>
          <a:stretch/>
        </p:blipFill>
        <p:spPr>
          <a:xfrm>
            <a:off x="694440" y="2197440"/>
            <a:ext cx="4211280" cy="1053720"/>
          </a:xfrm>
          <a:prstGeom prst="rect">
            <a:avLst/>
          </a:prstGeom>
          <a:ln>
            <a:noFill/>
          </a:ln>
        </p:spPr>
      </p:pic>
      <p:sp>
        <p:nvSpPr>
          <p:cNvPr id="211" name="TextShape 2"/>
          <p:cNvSpPr txBox="1"/>
          <p:nvPr/>
        </p:nvSpPr>
        <p:spPr>
          <a:xfrm>
            <a:off x="735480" y="3196080"/>
            <a:ext cx="1015560" cy="369000"/>
          </a:xfrm>
          <a:prstGeom prst="rect">
            <a:avLst/>
          </a:prstGeom>
          <a:noFill/>
          <a:ln>
            <a:noFill/>
          </a:ln>
        </p:spPr>
        <p:txBody>
          <a:bodyPr tIns="91440" bIns="91440"/>
          <a:p>
            <a:pPr algn="ctr">
              <a:lnSpc>
                <a:spcPct val="100000"/>
              </a:lnSpc>
            </a:pPr>
            <a:r>
              <a:rPr b="0" lang="en-US" sz="1000" spc="-1" strike="noStrike">
                <a:solidFill>
                  <a:srgbClr val="434343"/>
                </a:solidFill>
                <a:uFill>
                  <a:solidFill>
                    <a:srgbClr val="ffffff"/>
                  </a:solidFill>
                </a:uFill>
                <a:latin typeface="Playfair Display"/>
                <a:ea typeface="Playfair Display"/>
              </a:rPr>
              <a:t>Source LPE</a:t>
            </a:r>
            <a:endParaRPr b="0" lang="en-US" sz="1400" spc="-1" strike="noStrike">
              <a:solidFill>
                <a:srgbClr val="000000"/>
              </a:solidFill>
              <a:uFill>
                <a:solidFill>
                  <a:srgbClr val="ffffff"/>
                </a:solidFill>
              </a:uFill>
              <a:latin typeface="Arial"/>
            </a:endParaRPr>
          </a:p>
        </p:txBody>
      </p:sp>
      <p:sp>
        <p:nvSpPr>
          <p:cNvPr id="212" name="TextShape 3"/>
          <p:cNvSpPr txBox="1"/>
          <p:nvPr/>
        </p:nvSpPr>
        <p:spPr>
          <a:xfrm>
            <a:off x="1863720" y="3196080"/>
            <a:ext cx="1015560" cy="369000"/>
          </a:xfrm>
          <a:prstGeom prst="rect">
            <a:avLst/>
          </a:prstGeom>
          <a:noFill/>
          <a:ln>
            <a:noFill/>
          </a:ln>
        </p:spPr>
        <p:txBody>
          <a:bodyPr tIns="91440" bIns="91440"/>
          <a:p>
            <a:pPr algn="ctr">
              <a:lnSpc>
                <a:spcPct val="100000"/>
              </a:lnSpc>
            </a:pPr>
            <a:r>
              <a:rPr b="0" lang="en-US" sz="1000" spc="-1" strike="noStrike">
                <a:solidFill>
                  <a:srgbClr val="434343"/>
                </a:solidFill>
                <a:uFill>
                  <a:solidFill>
                    <a:srgbClr val="ffffff"/>
                  </a:solidFill>
                </a:uFill>
                <a:latin typeface="Playfair Display"/>
                <a:ea typeface="Playfair Display"/>
              </a:rPr>
              <a:t>Source Style</a:t>
            </a:r>
            <a:endParaRPr b="0" lang="en-US" sz="1400" spc="-1" strike="noStrike">
              <a:solidFill>
                <a:srgbClr val="000000"/>
              </a:solidFill>
              <a:uFill>
                <a:solidFill>
                  <a:srgbClr val="ffffff"/>
                </a:solidFill>
              </a:uFill>
              <a:latin typeface="Arial"/>
            </a:endParaRPr>
          </a:p>
        </p:txBody>
      </p:sp>
      <p:sp>
        <p:nvSpPr>
          <p:cNvPr id="213" name="TextShape 4"/>
          <p:cNvSpPr txBox="1"/>
          <p:nvPr/>
        </p:nvSpPr>
        <p:spPr>
          <a:xfrm>
            <a:off x="2992320" y="3196080"/>
            <a:ext cx="1015560" cy="369000"/>
          </a:xfrm>
          <a:prstGeom prst="rect">
            <a:avLst/>
          </a:prstGeom>
          <a:noFill/>
          <a:ln>
            <a:noFill/>
          </a:ln>
        </p:spPr>
        <p:txBody>
          <a:bodyPr tIns="91440" bIns="91440"/>
          <a:p>
            <a:pPr algn="ctr">
              <a:lnSpc>
                <a:spcPct val="100000"/>
              </a:lnSpc>
            </a:pPr>
            <a:r>
              <a:rPr b="0" lang="en-US" sz="1000" spc="-1" strike="noStrike">
                <a:solidFill>
                  <a:srgbClr val="434343"/>
                </a:solidFill>
                <a:uFill>
                  <a:solidFill>
                    <a:srgbClr val="ffffff"/>
                  </a:solidFill>
                </a:uFill>
                <a:latin typeface="Playfair Display"/>
                <a:ea typeface="Playfair Display"/>
              </a:rPr>
              <a:t>Target LPE</a:t>
            </a:r>
            <a:endParaRPr b="0" lang="en-US" sz="1400" spc="-1" strike="noStrike">
              <a:solidFill>
                <a:srgbClr val="000000"/>
              </a:solidFill>
              <a:uFill>
                <a:solidFill>
                  <a:srgbClr val="ffffff"/>
                </a:solidFill>
              </a:uFill>
              <a:latin typeface="Arial"/>
            </a:endParaRPr>
          </a:p>
        </p:txBody>
      </p:sp>
      <p:sp>
        <p:nvSpPr>
          <p:cNvPr id="214" name="TextShape 5"/>
          <p:cNvSpPr txBox="1"/>
          <p:nvPr/>
        </p:nvSpPr>
        <p:spPr>
          <a:xfrm>
            <a:off x="4007880" y="3196080"/>
            <a:ext cx="1015560" cy="369000"/>
          </a:xfrm>
          <a:prstGeom prst="rect">
            <a:avLst/>
          </a:prstGeom>
          <a:noFill/>
          <a:ln>
            <a:noFill/>
          </a:ln>
        </p:spPr>
        <p:txBody>
          <a:bodyPr tIns="91440" bIns="91440"/>
          <a:p>
            <a:pPr algn="ctr">
              <a:lnSpc>
                <a:spcPct val="100000"/>
              </a:lnSpc>
            </a:pPr>
            <a:r>
              <a:rPr b="0" lang="en-US" sz="1000" spc="-1" strike="noStrike">
                <a:solidFill>
                  <a:srgbClr val="434343"/>
                </a:solidFill>
                <a:uFill>
                  <a:solidFill>
                    <a:srgbClr val="ffffff"/>
                  </a:solidFill>
                </a:uFill>
                <a:latin typeface="Playfair Display"/>
                <a:ea typeface="Playfair Display"/>
              </a:rPr>
              <a:t>Target Style</a:t>
            </a:r>
            <a:endParaRPr b="0" lang="en-US" sz="1400" spc="-1" strike="noStrike">
              <a:solidFill>
                <a:srgbClr val="000000"/>
              </a:solidFill>
              <a:uFill>
                <a:solidFill>
                  <a:srgbClr val="ffffff"/>
                </a:solidFill>
              </a:uFill>
              <a:latin typeface="Arial"/>
            </a:endParaRPr>
          </a:p>
        </p:txBody>
      </p:sp>
      <p:sp>
        <p:nvSpPr>
          <p:cNvPr id="215" name="CustomShape 6"/>
          <p:cNvSpPr/>
          <p:nvPr/>
        </p:nvSpPr>
        <p:spPr>
          <a:xfrm>
            <a:off x="2534040" y="2037960"/>
            <a:ext cx="933480" cy="360"/>
          </a:xfrm>
          <a:custGeom>
            <a:avLst/>
            <a:gdLst/>
            <a:ahLst/>
            <a:rect l="l" t="t" r="r" b="b"/>
            <a:pathLst>
              <a:path w="21600" h="21600">
                <a:moveTo>
                  <a:pt x="0" y="0"/>
                </a:moveTo>
                <a:lnTo>
                  <a:pt x="21600" y="21600"/>
                </a:lnTo>
              </a:path>
            </a:pathLst>
          </a:custGeom>
          <a:noFill/>
          <a:ln w="9360">
            <a:solidFill>
              <a:srgbClr val="233a44"/>
            </a:solidFill>
            <a:round/>
            <a:tailEnd len="lg" type="triangle" w="lg"/>
          </a:ln>
        </p:spPr>
        <p:style>
          <a:lnRef idx="0"/>
          <a:fillRef idx="0"/>
          <a:effectRef idx="0"/>
          <a:fontRef idx="minor"/>
        </p:style>
      </p:sp>
      <p:sp>
        <p:nvSpPr>
          <p:cNvPr id="216" name="CustomShape 7"/>
          <p:cNvSpPr/>
          <p:nvPr/>
        </p:nvSpPr>
        <p:spPr>
          <a:xfrm>
            <a:off x="2588760" y="1653480"/>
            <a:ext cx="782640" cy="288000"/>
          </a:xfrm>
          <a:prstGeom prst="rect">
            <a:avLst/>
          </a:prstGeom>
          <a:noFill/>
          <a:ln>
            <a:noFill/>
          </a:ln>
        </p:spPr>
        <p:style>
          <a:lnRef idx="0"/>
          <a:fillRef idx="0"/>
          <a:effectRef idx="0"/>
          <a:fontRef idx="minor"/>
        </p:style>
        <p:txBody>
          <a:bodyPr tIns="91440" bIns="91440"/>
          <a:p>
            <a:pPr algn="ctr">
              <a:lnSpc>
                <a:spcPct val="100000"/>
              </a:lnSpc>
            </a:pPr>
            <a:r>
              <a:rPr b="0" lang="en-US" sz="1400" spc="-1" strike="noStrike">
                <a:solidFill>
                  <a:srgbClr val="000000"/>
                </a:solidFill>
                <a:uFill>
                  <a:solidFill>
                    <a:srgbClr val="ffffff"/>
                  </a:solidFill>
                </a:uFill>
                <a:latin typeface="Arial"/>
                <a:ea typeface="Arial"/>
              </a:rPr>
              <a:t>NNF</a:t>
            </a:r>
            <a:endParaRPr b="0" lang="en-US" sz="1800" spc="-1" strike="noStrike">
              <a:solidFill>
                <a:srgbClr val="ffffff"/>
              </a:solidFill>
              <a:uFill>
                <a:solidFill>
                  <a:srgbClr val="ffffff"/>
                </a:solidFill>
              </a:uFill>
              <a:latin typeface="Cambria"/>
            </a:endParaRPr>
          </a:p>
        </p:txBody>
      </p:sp>
      <p:sp>
        <p:nvSpPr>
          <p:cNvPr id="217" name="CustomShape 8"/>
          <p:cNvSpPr/>
          <p:nvPr/>
        </p:nvSpPr>
        <p:spPr>
          <a:xfrm>
            <a:off x="2783520" y="4331880"/>
            <a:ext cx="5541120" cy="398520"/>
          </a:xfrm>
          <a:prstGeom prst="rect">
            <a:avLst/>
          </a:prstGeom>
          <a:noFill/>
          <a:ln>
            <a:noFill/>
          </a:ln>
        </p:spPr>
        <p:style>
          <a:lnRef idx="0"/>
          <a:fillRef idx="0"/>
          <a:effectRef idx="0"/>
          <a:fontRef idx="minor"/>
        </p:style>
        <p:txBody>
          <a:bodyPr tIns="91440" bIns="91440" anchor="ctr"/>
          <a:p>
            <a:pPr algn="r">
              <a:lnSpc>
                <a:spcPct val="100000"/>
              </a:lnSpc>
            </a:pPr>
            <a:r>
              <a:rPr b="0" i="1" lang="en-US" sz="800" spc="-1" strike="noStrike">
                <a:solidFill>
                  <a:srgbClr val="434343"/>
                </a:solidFill>
                <a:uFill>
                  <a:solidFill>
                    <a:srgbClr val="ffffff"/>
                  </a:solidFill>
                </a:uFill>
                <a:latin typeface="Playfair Display"/>
                <a:ea typeface="Playfair Display"/>
              </a:rPr>
              <a:t>LazyFluids: Appearance Transfer for Fluid Animations</a:t>
            </a:r>
            <a:r>
              <a:rPr b="0" lang="en-US" sz="800" spc="-1" strike="noStrike">
                <a:solidFill>
                  <a:srgbClr val="434343"/>
                </a:solidFill>
                <a:uFill>
                  <a:solidFill>
                    <a:srgbClr val="ffffff"/>
                  </a:solidFill>
                </a:uFill>
                <a:latin typeface="Playfair Display"/>
                <a:ea typeface="Playfair Display"/>
              </a:rPr>
              <a:t> [ J. Fiser et al.]</a:t>
            </a:r>
            <a:endParaRPr b="0" lang="en-US" sz="1800" spc="-1" strike="noStrike">
              <a:solidFill>
                <a:srgbClr val="ffffff"/>
              </a:solidFill>
              <a:uFill>
                <a:solidFill>
                  <a:srgbClr val="ffffff"/>
                </a:solidFill>
              </a:uFill>
              <a:latin typeface="Cambria"/>
            </a:endParaRPr>
          </a:p>
        </p:txBody>
      </p:sp>
    </p:spTree>
  </p:cSld>
  <p:timing>
    <p:tnLst>
      <p:par>
        <p:cTn id="29" dur="indefinite" restart="never" nodeType="tmRoot">
          <p:childTnLst>
            <p:seq>
              <p:cTn id="30"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Reversed NNF</a:t>
            </a:r>
            <a:endParaRPr b="0" lang="en-US" sz="1400" spc="-1" strike="noStrike">
              <a:solidFill>
                <a:srgbClr val="000000"/>
              </a:solidFill>
              <a:uFill>
                <a:solidFill>
                  <a:srgbClr val="ffffff"/>
                </a:solidFill>
              </a:uFill>
              <a:latin typeface="Arial"/>
            </a:endParaRPr>
          </a:p>
        </p:txBody>
      </p:sp>
      <p:pic>
        <p:nvPicPr>
          <p:cNvPr id="219" name="" descr=""/>
          <p:cNvPicPr/>
          <p:nvPr/>
        </p:nvPicPr>
        <p:blipFill>
          <a:blip r:embed="rId1"/>
          <a:stretch/>
        </p:blipFill>
        <p:spPr>
          <a:xfrm>
            <a:off x="4813560" y="1645920"/>
            <a:ext cx="3324600" cy="2535120"/>
          </a:xfrm>
          <a:prstGeom prst="rect">
            <a:avLst/>
          </a:prstGeom>
          <a:ln>
            <a:noFill/>
          </a:ln>
        </p:spPr>
      </p:pic>
      <p:pic>
        <p:nvPicPr>
          <p:cNvPr id="220" name="" descr=""/>
          <p:cNvPicPr/>
          <p:nvPr/>
        </p:nvPicPr>
        <p:blipFill>
          <a:blip r:embed="rId2"/>
          <a:stretch/>
        </p:blipFill>
        <p:spPr>
          <a:xfrm>
            <a:off x="1280160" y="1645920"/>
            <a:ext cx="3310920" cy="2521080"/>
          </a:xfrm>
          <a:prstGeom prst="rect">
            <a:avLst/>
          </a:prstGeom>
          <a:ln>
            <a:noFill/>
          </a:ln>
        </p:spPr>
      </p:pic>
    </p:spTree>
  </p:cSld>
  <p:timing>
    <p:tnLst>
      <p:par>
        <p:cTn id="31" dur="indefinite" restart="never" nodeType="tmRoot">
          <p:childTnLst>
            <p:seq>
              <p:cTn id="32"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NNF vs ReversedNNF</a:t>
            </a:r>
            <a:endParaRPr b="0" lang="en-US" sz="1400" spc="-1" strike="noStrike">
              <a:solidFill>
                <a:srgbClr val="000000"/>
              </a:solidFill>
              <a:uFill>
                <a:solidFill>
                  <a:srgbClr val="ffffff"/>
                </a:solidFill>
              </a:uFill>
              <a:latin typeface="Arial"/>
            </a:endParaRPr>
          </a:p>
        </p:txBody>
      </p:sp>
      <p:pic>
        <p:nvPicPr>
          <p:cNvPr id="222" name="Shape 271" descr=""/>
          <p:cNvPicPr/>
          <p:nvPr/>
        </p:nvPicPr>
        <p:blipFill>
          <a:blip r:embed="rId1"/>
          <a:stretch/>
        </p:blipFill>
        <p:spPr>
          <a:xfrm>
            <a:off x="5958720" y="1952640"/>
            <a:ext cx="2365560" cy="1803960"/>
          </a:xfrm>
          <a:prstGeom prst="rect">
            <a:avLst/>
          </a:prstGeom>
          <a:ln>
            <a:noFill/>
          </a:ln>
        </p:spPr>
      </p:pic>
      <p:pic>
        <p:nvPicPr>
          <p:cNvPr id="223" name="Shape 272" descr=""/>
          <p:cNvPicPr/>
          <p:nvPr/>
        </p:nvPicPr>
        <p:blipFill>
          <a:blip r:embed="rId2"/>
          <a:stretch/>
        </p:blipFill>
        <p:spPr>
          <a:xfrm>
            <a:off x="819000" y="1952640"/>
            <a:ext cx="2365560" cy="1803960"/>
          </a:xfrm>
          <a:prstGeom prst="rect">
            <a:avLst/>
          </a:prstGeom>
          <a:ln>
            <a:noFill/>
          </a:ln>
        </p:spPr>
      </p:pic>
      <p:pic>
        <p:nvPicPr>
          <p:cNvPr id="224" name="Shape 273" descr=""/>
          <p:cNvPicPr/>
          <p:nvPr/>
        </p:nvPicPr>
        <p:blipFill>
          <a:blip r:embed="rId3"/>
          <a:stretch/>
        </p:blipFill>
        <p:spPr>
          <a:xfrm>
            <a:off x="3389040" y="1952640"/>
            <a:ext cx="2365560" cy="1803960"/>
          </a:xfrm>
          <a:prstGeom prst="rect">
            <a:avLst/>
          </a:prstGeom>
          <a:ln>
            <a:noFill/>
          </a:ln>
        </p:spPr>
      </p:pic>
    </p:spTree>
  </p:cSld>
  <p:timing>
    <p:tnLst>
      <p:par>
        <p:cTn id="33" dur="indefinite" restart="never" nodeType="tmRoot">
          <p:childTnLst>
            <p:seq>
              <p:cTn id="34"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5" name="Shape 278" descr=""/>
          <p:cNvPicPr/>
          <p:nvPr/>
        </p:nvPicPr>
        <p:blipFill>
          <a:blip r:embed="rId1"/>
          <a:stretch/>
        </p:blipFill>
        <p:spPr>
          <a:xfrm>
            <a:off x="5958720" y="1952640"/>
            <a:ext cx="2365560" cy="1803960"/>
          </a:xfrm>
          <a:prstGeom prst="rect">
            <a:avLst/>
          </a:prstGeom>
          <a:ln>
            <a:noFill/>
          </a:ln>
        </p:spPr>
      </p:pic>
      <p:pic>
        <p:nvPicPr>
          <p:cNvPr id="226" name="Shape 279" descr=""/>
          <p:cNvPicPr/>
          <p:nvPr/>
        </p:nvPicPr>
        <p:blipFill>
          <a:blip r:embed="rId2"/>
          <a:stretch/>
        </p:blipFill>
        <p:spPr>
          <a:xfrm>
            <a:off x="819360" y="1952640"/>
            <a:ext cx="2365560" cy="1803960"/>
          </a:xfrm>
          <a:prstGeom prst="rect">
            <a:avLst/>
          </a:prstGeom>
          <a:ln>
            <a:noFill/>
          </a:ln>
        </p:spPr>
      </p:pic>
      <p:pic>
        <p:nvPicPr>
          <p:cNvPr id="227" name="Shape 280" descr=""/>
          <p:cNvPicPr/>
          <p:nvPr/>
        </p:nvPicPr>
        <p:blipFill>
          <a:blip r:embed="rId3"/>
          <a:stretch/>
        </p:blipFill>
        <p:spPr>
          <a:xfrm>
            <a:off x="3389040" y="1952640"/>
            <a:ext cx="2365560" cy="1803960"/>
          </a:xfrm>
          <a:prstGeom prst="rect">
            <a:avLst/>
          </a:prstGeom>
          <a:ln>
            <a:noFill/>
          </a:ln>
        </p:spPr>
      </p:pic>
      <p:sp>
        <p:nvSpPr>
          <p:cNvPr id="228"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NNF vs ReversedNNF</a:t>
            </a:r>
            <a:endParaRPr b="0" lang="en-US" sz="1400" spc="-1" strike="noStrike">
              <a:solidFill>
                <a:srgbClr val="000000"/>
              </a:solidFill>
              <a:uFill>
                <a:solidFill>
                  <a:srgbClr val="ffffff"/>
                </a:solidFill>
              </a:uFill>
              <a:latin typeface="Arial"/>
            </a:endParaRPr>
          </a:p>
        </p:txBody>
      </p:sp>
    </p:spTree>
  </p:cSld>
  <p:timing>
    <p:tnLst>
      <p:par>
        <p:cTn id="35" dur="indefinite" restart="never" nodeType="tmRoot">
          <p:childTnLst>
            <p:seq>
              <p:cTn id="36"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Shape 1"/>
          <p:cNvSpPr txBox="1"/>
          <p:nvPr/>
        </p:nvSpPr>
        <p:spPr>
          <a:xfrm>
            <a:off x="819000" y="845640"/>
            <a:ext cx="7505280" cy="954360"/>
          </a:xfrm>
          <a:prstGeom prst="rect">
            <a:avLst/>
          </a:prstGeom>
          <a:noFill/>
          <a:ln>
            <a:noFill/>
          </a:ln>
        </p:spPr>
        <p:txBody>
          <a:bodyPr tIns="91440" bIns="91440"/>
          <a:p>
            <a:pPr>
              <a:lnSpc>
                <a:spcPct val="100000"/>
              </a:lnSpc>
            </a:pPr>
            <a:r>
              <a:rPr b="0" lang="en-US" sz="2400" spc="-1" strike="noStrike">
                <a:solidFill>
                  <a:srgbClr val="af7b51"/>
                </a:solidFill>
                <a:uFill>
                  <a:solidFill>
                    <a:srgbClr val="ffffff"/>
                  </a:solidFill>
                </a:uFill>
                <a:latin typeface="Nunito"/>
                <a:ea typeface="Nunito"/>
              </a:rPr>
              <a:t>Uniform patch usage</a:t>
            </a:r>
            <a:r>
              <a:rPr b="0" lang="en-US" sz="2400" spc="-1" strike="noStrike">
                <a:solidFill>
                  <a:srgbClr val="af7b51"/>
                </a:solidFill>
                <a:uFill>
                  <a:solidFill>
                    <a:srgbClr val="ffffff"/>
                  </a:solidFill>
                </a:uFill>
                <a:latin typeface="Nunito"/>
                <a:ea typeface="Nunito"/>
              </a:rPr>
              <a:t>
</a:t>
            </a:r>
            <a:endParaRPr b="0" lang="en-US" sz="1400" spc="-1" strike="noStrike">
              <a:solidFill>
                <a:srgbClr val="000000"/>
              </a:solidFill>
              <a:uFill>
                <a:solidFill>
                  <a:srgbClr val="ffffff"/>
                </a:solidFill>
              </a:uFill>
              <a:latin typeface="Arial"/>
            </a:endParaRPr>
          </a:p>
        </p:txBody>
      </p:sp>
      <p:sp>
        <p:nvSpPr>
          <p:cNvPr id="230" name="TextShape 2"/>
          <p:cNvSpPr txBox="1"/>
          <p:nvPr/>
        </p:nvSpPr>
        <p:spPr>
          <a:xfrm>
            <a:off x="1091520" y="1501560"/>
            <a:ext cx="3360240" cy="3122640"/>
          </a:xfrm>
          <a:prstGeom prst="rect">
            <a:avLst/>
          </a:prstGeom>
          <a:noFill/>
          <a:ln>
            <a:noFill/>
          </a:ln>
        </p:spPr>
        <p:txBody>
          <a:bodyPr tIns="91440" bIns="91440"/>
          <a:p>
            <a:pPr>
              <a:lnSpc>
                <a:spcPct val="100000"/>
              </a:lnSpc>
            </a:pP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A best matching target patch is retrieved for each source patch (b).</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When scanning the source best matching location for patches in the target might be already covered.</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This leads to erroneous assignments.</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So one might want to reuse source patches.</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endParaRPr b="0" lang="en-US" sz="1400" spc="-1" strike="noStrike">
              <a:solidFill>
                <a:srgbClr val="000000"/>
              </a:solidFill>
              <a:uFill>
                <a:solidFill>
                  <a:srgbClr val="ffffff"/>
                </a:solidFill>
              </a:uFill>
              <a:latin typeface="Arial"/>
            </a:endParaRPr>
          </a:p>
        </p:txBody>
      </p:sp>
      <p:pic>
        <p:nvPicPr>
          <p:cNvPr id="231" name="Shape 290" descr=""/>
          <p:cNvPicPr/>
          <p:nvPr/>
        </p:nvPicPr>
        <p:blipFill>
          <a:blip r:embed="rId1"/>
          <a:srcRect l="1137" t="0" r="74958" b="0"/>
          <a:stretch/>
        </p:blipFill>
        <p:spPr>
          <a:xfrm>
            <a:off x="5659920" y="1501560"/>
            <a:ext cx="1951200" cy="977760"/>
          </a:xfrm>
          <a:prstGeom prst="rect">
            <a:avLst/>
          </a:prstGeom>
          <a:ln>
            <a:noFill/>
          </a:ln>
        </p:spPr>
      </p:pic>
      <p:pic>
        <p:nvPicPr>
          <p:cNvPr id="232" name="" descr=""/>
          <p:cNvPicPr/>
          <p:nvPr/>
        </p:nvPicPr>
        <p:blipFill>
          <a:blip r:embed="rId2"/>
          <a:stretch/>
        </p:blipFill>
        <p:spPr>
          <a:xfrm>
            <a:off x="4846320" y="1463040"/>
            <a:ext cx="3508560" cy="2560320"/>
          </a:xfrm>
          <a:prstGeom prst="rect">
            <a:avLst/>
          </a:prstGeom>
          <a:ln>
            <a:noFill/>
          </a:ln>
        </p:spPr>
      </p:pic>
    </p:spTree>
  </p:cSld>
  <p:timing>
    <p:tnLst>
      <p:par>
        <p:cTn id="37" dur="indefinite" restart="never" nodeType="tmRoot">
          <p:childTnLst>
            <p:seq>
              <p:cTn id="38"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Shape 138" descr=""/>
          <p:cNvPicPr/>
          <p:nvPr/>
        </p:nvPicPr>
        <p:blipFill>
          <a:blip r:embed="rId1"/>
          <a:srcRect l="0" t="0" r="0" b="23075"/>
          <a:stretch/>
        </p:blipFill>
        <p:spPr>
          <a:xfrm>
            <a:off x="941400" y="2103120"/>
            <a:ext cx="7260480" cy="1945080"/>
          </a:xfrm>
          <a:prstGeom prst="rect">
            <a:avLst/>
          </a:prstGeom>
          <a:ln>
            <a:noFill/>
          </a:ln>
        </p:spPr>
      </p:pic>
      <p:sp>
        <p:nvSpPr>
          <p:cNvPr id="149" name="TextShape 1"/>
          <p:cNvSpPr txBox="1"/>
          <p:nvPr/>
        </p:nvSpPr>
        <p:spPr>
          <a:xfrm>
            <a:off x="819000" y="964080"/>
            <a:ext cx="7505280" cy="954360"/>
          </a:xfrm>
          <a:prstGeom prst="rect">
            <a:avLst/>
          </a:prstGeom>
          <a:noFill/>
          <a:ln>
            <a:noFill/>
          </a:ln>
        </p:spPr>
        <p:txBody>
          <a:bodyPr tIns="91440" bIns="91440"/>
          <a:p>
            <a:pPr>
              <a:lnSpc>
                <a:spcPct val="100000"/>
              </a:lnSpc>
            </a:pPr>
            <a:r>
              <a:rPr b="0" lang="en-US" sz="2400" spc="-1" strike="noStrike">
                <a:solidFill>
                  <a:srgbClr val="af7b51"/>
                </a:solidFill>
                <a:uFill>
                  <a:solidFill>
                    <a:srgbClr val="ffffff"/>
                  </a:solidFill>
                </a:uFill>
                <a:latin typeface="Nunito"/>
                <a:ea typeface="Nunito"/>
              </a:rPr>
              <a:t>Stylit: Illumination-Guided Example-Based Stylization of 3D Renderings</a:t>
            </a:r>
            <a:endParaRPr b="0" lang="en-US" sz="1400" spc="-1" strike="noStrike">
              <a:solidFill>
                <a:srgbClr val="000000"/>
              </a:solidFill>
              <a:uFill>
                <a:solidFill>
                  <a:srgbClr val="ffffff"/>
                </a:solidFill>
              </a:uFill>
              <a:latin typeface="Arial"/>
            </a:endParaRPr>
          </a:p>
        </p:txBody>
      </p:sp>
    </p:spTree>
  </p:cSld>
  <p:timing>
    <p:tnLst>
      <p:par>
        <p:cTn id="3" dur="indefinite" restart="never" nodeType="tmRoot">
          <p:childTnLst>
            <p:seq>
              <p:cTn id="4"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819000" y="845640"/>
            <a:ext cx="7505280" cy="954360"/>
          </a:xfrm>
          <a:prstGeom prst="rect">
            <a:avLst/>
          </a:prstGeom>
          <a:noFill/>
          <a:ln>
            <a:noFill/>
          </a:ln>
        </p:spPr>
        <p:txBody>
          <a:bodyPr tIns="91440" bIns="91440"/>
          <a:p>
            <a:pPr>
              <a:lnSpc>
                <a:spcPct val="100000"/>
              </a:lnSpc>
            </a:pPr>
            <a:r>
              <a:rPr b="0" lang="en-US" sz="2400" spc="-1" strike="noStrike">
                <a:solidFill>
                  <a:srgbClr val="af7b51"/>
                </a:solidFill>
                <a:uFill>
                  <a:solidFill>
                    <a:srgbClr val="ffffff"/>
                  </a:solidFill>
                </a:uFill>
                <a:latin typeface="Nunito"/>
                <a:ea typeface="Nunito"/>
              </a:rPr>
              <a:t>Uniform patch usage</a:t>
            </a:r>
            <a:endParaRPr b="0" lang="en-US" sz="1400" spc="-1" strike="noStrike">
              <a:solidFill>
                <a:srgbClr val="000000"/>
              </a:solidFill>
              <a:uFill>
                <a:solidFill>
                  <a:srgbClr val="ffffff"/>
                </a:solidFill>
              </a:uFill>
              <a:latin typeface="Arial"/>
            </a:endParaRPr>
          </a:p>
        </p:txBody>
      </p:sp>
      <p:pic>
        <p:nvPicPr>
          <p:cNvPr id="234" name="Shape 296" descr=""/>
          <p:cNvPicPr/>
          <p:nvPr/>
        </p:nvPicPr>
        <p:blipFill>
          <a:blip r:embed="rId1"/>
          <a:stretch/>
        </p:blipFill>
        <p:spPr>
          <a:xfrm>
            <a:off x="4755600" y="1687320"/>
            <a:ext cx="3360240" cy="2945880"/>
          </a:xfrm>
          <a:prstGeom prst="rect">
            <a:avLst/>
          </a:prstGeom>
          <a:ln>
            <a:noFill/>
          </a:ln>
        </p:spPr>
      </p:pic>
      <p:sp>
        <p:nvSpPr>
          <p:cNvPr id="235" name="TextShape 2"/>
          <p:cNvSpPr txBox="1"/>
          <p:nvPr/>
        </p:nvSpPr>
        <p:spPr>
          <a:xfrm>
            <a:off x="1221120" y="1687320"/>
            <a:ext cx="3360240" cy="3122640"/>
          </a:xfrm>
          <a:prstGeom prst="rect">
            <a:avLst/>
          </a:prstGeom>
          <a:noFill/>
          <a:ln>
            <a:noFill/>
          </a:ln>
        </p:spPr>
        <p:txBody>
          <a:bodyPr tIns="91440" bIns="91440"/>
          <a:p>
            <a:pPr>
              <a:lnSpc>
                <a:spcPct val="100000"/>
              </a:lnSpc>
            </a:pPr>
            <a:r>
              <a:rPr b="0" lang="en-US" sz="1100" spc="-1" strike="noStrike">
                <a:solidFill>
                  <a:srgbClr val="434343"/>
                </a:solidFill>
                <a:uFill>
                  <a:solidFill>
                    <a:srgbClr val="ffffff"/>
                  </a:solidFill>
                </a:uFill>
                <a:latin typeface="Playfair Display"/>
                <a:ea typeface="Playfair Display"/>
              </a:rPr>
              <a:t>Enforce uniform patch by reversed NNF retrieval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Jamriska Fiser et al.]</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Apply this method correspond to the application of a Budget constraint on the Energy.</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endParaRPr b="0" lang="en-US" sz="1400" spc="-1" strike="noStrike">
              <a:solidFill>
                <a:srgbClr val="000000"/>
              </a:solidFill>
              <a:uFill>
                <a:solidFill>
                  <a:srgbClr val="ffffff"/>
                </a:solidFill>
              </a:uFill>
              <a:latin typeface="Arial"/>
            </a:endParaRPr>
          </a:p>
        </p:txBody>
      </p:sp>
      <p:pic>
        <p:nvPicPr>
          <p:cNvPr id="236" name="Shape 298" descr=""/>
          <p:cNvPicPr/>
          <p:nvPr/>
        </p:nvPicPr>
        <p:blipFill>
          <a:blip r:embed="rId2"/>
          <a:stretch/>
        </p:blipFill>
        <p:spPr>
          <a:xfrm>
            <a:off x="1693080" y="2809080"/>
            <a:ext cx="2214000" cy="450000"/>
          </a:xfrm>
          <a:prstGeom prst="rect">
            <a:avLst/>
          </a:prstGeom>
          <a:ln>
            <a:noFill/>
          </a:ln>
        </p:spPr>
      </p:pic>
    </p:spTree>
  </p:cSld>
  <p:timing>
    <p:tnLst>
      <p:par>
        <p:cTn id="39" dur="indefinite" restart="never" nodeType="tmRoot">
          <p:childTnLst>
            <p:seq>
              <p:cTn id="40"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Assignments</a:t>
            </a:r>
            <a:endParaRPr b="0" lang="en-US" sz="1400" spc="-1" strike="noStrike">
              <a:solidFill>
                <a:srgbClr val="000000"/>
              </a:solidFill>
              <a:uFill>
                <a:solidFill>
                  <a:srgbClr val="ffffff"/>
                </a:solidFill>
              </a:uFill>
              <a:latin typeface="Arial"/>
            </a:endParaRPr>
          </a:p>
        </p:txBody>
      </p:sp>
      <p:pic>
        <p:nvPicPr>
          <p:cNvPr id="238" name="Shape 304" descr=""/>
          <p:cNvPicPr/>
          <p:nvPr/>
        </p:nvPicPr>
        <p:blipFill>
          <a:blip r:embed="rId1"/>
          <a:stretch/>
        </p:blipFill>
        <p:spPr>
          <a:xfrm>
            <a:off x="1140840" y="1687320"/>
            <a:ext cx="4339080" cy="2849760"/>
          </a:xfrm>
          <a:prstGeom prst="rect">
            <a:avLst/>
          </a:prstGeom>
          <a:ln>
            <a:noFill/>
          </a:ln>
        </p:spPr>
      </p:pic>
      <p:sp>
        <p:nvSpPr>
          <p:cNvPr id="239" name="TextShape 2"/>
          <p:cNvSpPr txBox="1"/>
          <p:nvPr/>
        </p:nvSpPr>
        <p:spPr>
          <a:xfrm rot="16200000">
            <a:off x="819000" y="2941560"/>
            <a:ext cx="432720" cy="268920"/>
          </a:xfrm>
          <a:prstGeom prst="rect">
            <a:avLst/>
          </a:prstGeom>
          <a:noFill/>
          <a:ln>
            <a:noFill/>
          </a:ln>
        </p:spPr>
        <p:txBody>
          <a:bodyPr tIns="91440" bIns="91440"/>
          <a:p>
            <a:pPr>
              <a:lnSpc>
                <a:spcPct val="100000"/>
              </a:lnSpc>
            </a:pPr>
            <a:r>
              <a:rPr b="0" lang="en-US" sz="800" spc="-1" strike="noStrike">
                <a:solidFill>
                  <a:srgbClr val="434343"/>
                </a:solidFill>
                <a:uFill>
                  <a:solidFill>
                    <a:srgbClr val="ffffff"/>
                  </a:solidFill>
                </a:uFill>
                <a:latin typeface="Playfair Display"/>
                <a:ea typeface="Playfair Display"/>
              </a:rPr>
              <a:t>error</a:t>
            </a:r>
            <a:endParaRPr b="0" lang="en-US" sz="1400" spc="-1" strike="noStrike">
              <a:solidFill>
                <a:srgbClr val="000000"/>
              </a:solidFill>
              <a:uFill>
                <a:solidFill>
                  <a:srgbClr val="ffffff"/>
                </a:solidFill>
              </a:uFill>
              <a:latin typeface="Arial"/>
            </a:endParaRPr>
          </a:p>
        </p:txBody>
      </p:sp>
      <p:sp>
        <p:nvSpPr>
          <p:cNvPr id="240" name="TextShape 3"/>
          <p:cNvSpPr txBox="1"/>
          <p:nvPr/>
        </p:nvSpPr>
        <p:spPr>
          <a:xfrm>
            <a:off x="5813640" y="1687320"/>
            <a:ext cx="2838240" cy="2494440"/>
          </a:xfrm>
          <a:prstGeom prst="rect">
            <a:avLst/>
          </a:prstGeom>
          <a:noFill/>
          <a:ln>
            <a:noFill/>
          </a:ln>
        </p:spPr>
        <p:txBody>
          <a:bodyPr tIns="91440" bIns="91440"/>
          <a:p>
            <a:pPr>
              <a:lnSpc>
                <a:spcPct val="100000"/>
              </a:lnSpc>
            </a:pPr>
            <a:r>
              <a:rPr b="0" lang="en-US" sz="1100" spc="-1" strike="noStrike">
                <a:solidFill>
                  <a:srgbClr val="434343"/>
                </a:solidFill>
                <a:uFill>
                  <a:solidFill>
                    <a:srgbClr val="ffffff"/>
                  </a:solidFill>
                </a:uFill>
                <a:latin typeface="Playfair Display"/>
                <a:ea typeface="Playfair Display"/>
              </a:rPr>
              <a:t>Same error is observed after reversed NNF retrival.</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COMPUTATION:</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sorting</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hyperbole fitting</a:t>
            </a:r>
            <a:endParaRPr b="0" lang="en-US" sz="1400" spc="-1" strike="noStrike">
              <a:solidFill>
                <a:srgbClr val="000000"/>
              </a:solidFill>
              <a:uFill>
                <a:solidFill>
                  <a:srgbClr val="ffffff"/>
                </a:solidFill>
              </a:uFill>
              <a:latin typeface="Arial"/>
            </a:endParaRPr>
          </a:p>
        </p:txBody>
      </p:sp>
      <p:sp>
        <p:nvSpPr>
          <p:cNvPr id="241" name="TextShape 4"/>
          <p:cNvSpPr txBox="1"/>
          <p:nvPr/>
        </p:nvSpPr>
        <p:spPr>
          <a:xfrm>
            <a:off x="2674800" y="4422600"/>
            <a:ext cx="1271520" cy="268920"/>
          </a:xfrm>
          <a:prstGeom prst="rect">
            <a:avLst/>
          </a:prstGeom>
          <a:noFill/>
          <a:ln>
            <a:noFill/>
          </a:ln>
        </p:spPr>
        <p:txBody>
          <a:bodyPr tIns="91440" bIns="91440"/>
          <a:p>
            <a:pPr>
              <a:lnSpc>
                <a:spcPct val="100000"/>
              </a:lnSpc>
            </a:pPr>
            <a:r>
              <a:rPr b="0" lang="en-US" sz="800" spc="-1" strike="noStrike">
                <a:solidFill>
                  <a:srgbClr val="434343"/>
                </a:solidFill>
                <a:uFill>
                  <a:solidFill>
                    <a:srgbClr val="ffffff"/>
                  </a:solidFill>
                </a:uFill>
                <a:latin typeface="Playfair Display"/>
                <a:ea typeface="Playfair Display"/>
              </a:rPr>
              <a:t>patches assignments</a:t>
            </a:r>
            <a:endParaRPr b="0" lang="en-US" sz="1400" spc="-1" strike="noStrike">
              <a:solidFill>
                <a:srgbClr val="000000"/>
              </a:solidFill>
              <a:uFill>
                <a:solidFill>
                  <a:srgbClr val="ffffff"/>
                </a:solidFill>
              </a:uFill>
              <a:latin typeface="Arial"/>
            </a:endParaRPr>
          </a:p>
        </p:txBody>
      </p:sp>
      <p:sp>
        <p:nvSpPr>
          <p:cNvPr id="242" name="CustomShape 5"/>
          <p:cNvSpPr/>
          <p:nvPr/>
        </p:nvSpPr>
        <p:spPr>
          <a:xfrm rot="5400000">
            <a:off x="4911120" y="3697920"/>
            <a:ext cx="172080" cy="114480"/>
          </a:xfrm>
          <a:prstGeom prst="flowChartDecision">
            <a:avLst/>
          </a:prstGeom>
          <a:noFill/>
          <a:ln w="9360">
            <a:solidFill>
              <a:srgbClr val="6d9eeb"/>
            </a:solidFill>
            <a:round/>
          </a:ln>
        </p:spPr>
        <p:style>
          <a:lnRef idx="0"/>
          <a:fillRef idx="0"/>
          <a:effectRef idx="0"/>
          <a:fontRef idx="minor"/>
        </p:style>
      </p:sp>
    </p:spTree>
  </p:cSld>
  <p:timing>
    <p:tnLst>
      <p:par>
        <p:cTn id="41" dur="indefinite" restart="never" nodeType="tmRoot">
          <p:childTnLst>
            <p:seq>
              <p:cTn id="42"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3"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Assignments</a:t>
            </a:r>
            <a:r>
              <a:rPr b="0" lang="en-US" sz="3000" spc="-1" strike="noStrike">
                <a:solidFill>
                  <a:srgbClr val="af7b51"/>
                </a:solidFill>
                <a:uFill>
                  <a:solidFill>
                    <a:srgbClr val="ffffff"/>
                  </a:solidFill>
                </a:uFill>
                <a:latin typeface="Nunito"/>
                <a:ea typeface="Nunito"/>
              </a:rPr>
              <a:t>
</a:t>
            </a:r>
            <a:endParaRPr b="0" lang="en-US" sz="1400" spc="-1" strike="noStrike">
              <a:solidFill>
                <a:srgbClr val="000000"/>
              </a:solidFill>
              <a:uFill>
                <a:solidFill>
                  <a:srgbClr val="ffffff"/>
                </a:solidFill>
              </a:uFill>
              <a:latin typeface="Arial"/>
            </a:endParaRPr>
          </a:p>
        </p:txBody>
      </p:sp>
      <p:sp>
        <p:nvSpPr>
          <p:cNvPr id="244" name="TextShape 2"/>
          <p:cNvSpPr txBox="1"/>
          <p:nvPr/>
        </p:nvSpPr>
        <p:spPr>
          <a:xfrm>
            <a:off x="5813640" y="1687320"/>
            <a:ext cx="2838240" cy="2494440"/>
          </a:xfrm>
          <a:prstGeom prst="rect">
            <a:avLst/>
          </a:prstGeom>
          <a:noFill/>
          <a:ln>
            <a:noFill/>
          </a:ln>
        </p:spPr>
        <p:txBody>
          <a:bodyPr tIns="91440" bIns="91440"/>
          <a:p>
            <a:pPr>
              <a:lnSpc>
                <a:spcPct val="100000"/>
              </a:lnSpc>
            </a:pPr>
            <a:r>
              <a:rPr b="0" lang="en-US" sz="1100" spc="-1" strike="noStrike">
                <a:solidFill>
                  <a:srgbClr val="434343"/>
                </a:solidFill>
                <a:uFill>
                  <a:solidFill>
                    <a:srgbClr val="ffffff"/>
                  </a:solidFill>
                </a:uFill>
                <a:latin typeface="Playfair Display"/>
                <a:ea typeface="Playfair Display"/>
              </a:rPr>
              <a:t>Statistical approximated approach.</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PROS:</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Save computation:</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no need for sorting.</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CONS:</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it is approximated (biased) by observations.</a:t>
            </a:r>
            <a:endParaRPr b="0" lang="en-US" sz="1400" spc="-1" strike="noStrike">
              <a:solidFill>
                <a:srgbClr val="000000"/>
              </a:solidFill>
              <a:uFill>
                <a:solidFill>
                  <a:srgbClr val="ffffff"/>
                </a:solidFill>
              </a:uFill>
              <a:latin typeface="Arial"/>
            </a:endParaRPr>
          </a:p>
        </p:txBody>
      </p:sp>
      <p:pic>
        <p:nvPicPr>
          <p:cNvPr id="245" name="Shape 315" descr=""/>
          <p:cNvPicPr/>
          <p:nvPr/>
        </p:nvPicPr>
        <p:blipFill>
          <a:blip r:embed="rId1"/>
          <a:stretch/>
        </p:blipFill>
        <p:spPr>
          <a:xfrm>
            <a:off x="1144440" y="1687320"/>
            <a:ext cx="4339080" cy="2849760"/>
          </a:xfrm>
          <a:prstGeom prst="rect">
            <a:avLst/>
          </a:prstGeom>
          <a:ln>
            <a:noFill/>
          </a:ln>
        </p:spPr>
      </p:pic>
      <p:pic>
        <p:nvPicPr>
          <p:cNvPr id="246" name="Shape 316" descr=""/>
          <p:cNvPicPr/>
          <p:nvPr/>
        </p:nvPicPr>
        <p:blipFill>
          <a:blip r:embed="rId2"/>
          <a:stretch/>
        </p:blipFill>
        <p:spPr>
          <a:xfrm>
            <a:off x="1458360" y="3522240"/>
            <a:ext cx="325080" cy="99360"/>
          </a:xfrm>
          <a:prstGeom prst="rect">
            <a:avLst/>
          </a:prstGeom>
          <a:ln>
            <a:noFill/>
          </a:ln>
        </p:spPr>
      </p:pic>
      <p:sp>
        <p:nvSpPr>
          <p:cNvPr id="247" name="CustomShape 3"/>
          <p:cNvSpPr/>
          <p:nvPr/>
        </p:nvSpPr>
        <p:spPr>
          <a:xfrm>
            <a:off x="1874880" y="3578760"/>
            <a:ext cx="3397680" cy="360"/>
          </a:xfrm>
          <a:custGeom>
            <a:avLst/>
            <a:gdLst/>
            <a:ahLst/>
            <a:rect l="l" t="t" r="r" b="b"/>
            <a:pathLst>
              <a:path w="21600" h="21600">
                <a:moveTo>
                  <a:pt x="0" y="0"/>
                </a:moveTo>
                <a:lnTo>
                  <a:pt x="21600" y="21600"/>
                </a:lnTo>
              </a:path>
            </a:pathLst>
          </a:custGeom>
          <a:noFill/>
          <a:ln w="9360">
            <a:solidFill>
              <a:srgbClr val="93c47d"/>
            </a:solidFill>
            <a:round/>
          </a:ln>
        </p:spPr>
        <p:style>
          <a:lnRef idx="0"/>
          <a:fillRef idx="0"/>
          <a:effectRef idx="0"/>
          <a:fontRef idx="minor"/>
        </p:style>
      </p:sp>
      <p:sp>
        <p:nvSpPr>
          <p:cNvPr id="248" name="TextShape 4"/>
          <p:cNvSpPr txBox="1"/>
          <p:nvPr/>
        </p:nvSpPr>
        <p:spPr>
          <a:xfrm rot="16200000">
            <a:off x="819000" y="2941560"/>
            <a:ext cx="432720" cy="268920"/>
          </a:xfrm>
          <a:prstGeom prst="rect">
            <a:avLst/>
          </a:prstGeom>
          <a:noFill/>
          <a:ln>
            <a:noFill/>
          </a:ln>
        </p:spPr>
        <p:txBody>
          <a:bodyPr tIns="91440" bIns="91440"/>
          <a:p>
            <a:pPr>
              <a:lnSpc>
                <a:spcPct val="100000"/>
              </a:lnSpc>
            </a:pPr>
            <a:r>
              <a:rPr b="0" lang="en-US" sz="800" spc="-1" strike="noStrike">
                <a:solidFill>
                  <a:srgbClr val="434343"/>
                </a:solidFill>
                <a:uFill>
                  <a:solidFill>
                    <a:srgbClr val="ffffff"/>
                  </a:solidFill>
                </a:uFill>
                <a:latin typeface="Playfair Display"/>
                <a:ea typeface="Playfair Display"/>
              </a:rPr>
              <a:t>error</a:t>
            </a:r>
            <a:endParaRPr b="0" lang="en-US" sz="1400" spc="-1" strike="noStrike">
              <a:solidFill>
                <a:srgbClr val="000000"/>
              </a:solidFill>
              <a:uFill>
                <a:solidFill>
                  <a:srgbClr val="ffffff"/>
                </a:solidFill>
              </a:uFill>
              <a:latin typeface="Arial"/>
            </a:endParaRPr>
          </a:p>
        </p:txBody>
      </p:sp>
      <p:sp>
        <p:nvSpPr>
          <p:cNvPr id="249" name="TextShape 5"/>
          <p:cNvSpPr txBox="1"/>
          <p:nvPr/>
        </p:nvSpPr>
        <p:spPr>
          <a:xfrm>
            <a:off x="2674800" y="4422600"/>
            <a:ext cx="1271520" cy="268920"/>
          </a:xfrm>
          <a:prstGeom prst="rect">
            <a:avLst/>
          </a:prstGeom>
          <a:noFill/>
          <a:ln>
            <a:noFill/>
          </a:ln>
        </p:spPr>
        <p:txBody>
          <a:bodyPr tIns="91440" bIns="91440"/>
          <a:p>
            <a:pPr>
              <a:lnSpc>
                <a:spcPct val="100000"/>
              </a:lnSpc>
            </a:pPr>
            <a:r>
              <a:rPr b="0" lang="en-US" sz="800" spc="-1" strike="noStrike">
                <a:solidFill>
                  <a:srgbClr val="434343"/>
                </a:solidFill>
                <a:uFill>
                  <a:solidFill>
                    <a:srgbClr val="ffffff"/>
                  </a:solidFill>
                </a:uFill>
                <a:latin typeface="Playfair Display"/>
                <a:ea typeface="Playfair Display"/>
              </a:rPr>
              <a:t>patches assignments</a:t>
            </a:r>
            <a:endParaRPr b="0" lang="en-US" sz="1400" spc="-1" strike="noStrike">
              <a:solidFill>
                <a:srgbClr val="000000"/>
              </a:solidFill>
              <a:uFill>
                <a:solidFill>
                  <a:srgbClr val="ffffff"/>
                </a:solidFill>
              </a:uFill>
              <a:latin typeface="Arial"/>
            </a:endParaRPr>
          </a:p>
        </p:txBody>
      </p:sp>
      <p:sp>
        <p:nvSpPr>
          <p:cNvPr id="250" name="CustomShape 6"/>
          <p:cNvSpPr/>
          <p:nvPr/>
        </p:nvSpPr>
        <p:spPr>
          <a:xfrm rot="5400000">
            <a:off x="4911120" y="3697920"/>
            <a:ext cx="172080" cy="114480"/>
          </a:xfrm>
          <a:prstGeom prst="flowChartDecision">
            <a:avLst/>
          </a:prstGeom>
          <a:noFill/>
          <a:ln w="9360">
            <a:solidFill>
              <a:srgbClr val="6d9eeb"/>
            </a:solidFill>
            <a:round/>
          </a:ln>
        </p:spPr>
        <p:style>
          <a:lnRef idx="0"/>
          <a:fillRef idx="0"/>
          <a:effectRef idx="0"/>
          <a:fontRef idx="minor"/>
        </p:style>
      </p:sp>
    </p:spTree>
  </p:cSld>
  <p:timing>
    <p:tnLst>
      <p:par>
        <p:cTn id="43" dur="indefinite" restart="never" nodeType="tmRoot">
          <p:childTnLst>
            <p:seq>
              <p:cTn id="44"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Energy minimization</a:t>
            </a:r>
            <a:r>
              <a:rPr b="0" lang="en-US" sz="3000" spc="-1" strike="noStrike">
                <a:solidFill>
                  <a:srgbClr val="af7b51"/>
                </a:solidFill>
                <a:uFill>
                  <a:solidFill>
                    <a:srgbClr val="ffffff"/>
                  </a:solidFill>
                </a:uFill>
                <a:latin typeface="Nunito"/>
                <a:ea typeface="Nunito"/>
              </a:rPr>
              <a:t>
</a:t>
            </a:r>
            <a:endParaRPr b="0" lang="en-US" sz="1400" spc="-1" strike="noStrike">
              <a:solidFill>
                <a:srgbClr val="000000"/>
              </a:solidFill>
              <a:uFill>
                <a:solidFill>
                  <a:srgbClr val="ffffff"/>
                </a:solidFill>
              </a:uFill>
              <a:latin typeface="Arial"/>
            </a:endParaRPr>
          </a:p>
        </p:txBody>
      </p:sp>
      <p:pic>
        <p:nvPicPr>
          <p:cNvPr id="252" name="" descr=""/>
          <p:cNvPicPr/>
          <p:nvPr/>
        </p:nvPicPr>
        <p:blipFill>
          <a:blip r:embed="rId1"/>
          <a:stretch/>
        </p:blipFill>
        <p:spPr>
          <a:xfrm>
            <a:off x="365760" y="1799640"/>
            <a:ext cx="8412480" cy="2589480"/>
          </a:xfrm>
          <a:prstGeom prst="rect">
            <a:avLst/>
          </a:prstGeom>
          <a:ln>
            <a:noFill/>
          </a:ln>
        </p:spPr>
      </p:pic>
    </p:spTree>
  </p:cSld>
  <p:timing>
    <p:tnLst>
      <p:par>
        <p:cTn id="45" dur="indefinite" restart="never" nodeType="tmRoot">
          <p:childTnLst>
            <p:seq>
              <p:cTn id="46"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EM</a:t>
            </a:r>
            <a:endParaRPr b="0" lang="en-US" sz="1400" spc="-1" strike="noStrike">
              <a:solidFill>
                <a:srgbClr val="000000"/>
              </a:solidFill>
              <a:uFill>
                <a:solidFill>
                  <a:srgbClr val="ffffff"/>
                </a:solidFill>
              </a:uFill>
              <a:latin typeface="Arial"/>
            </a:endParaRPr>
          </a:p>
        </p:txBody>
      </p:sp>
      <p:pic>
        <p:nvPicPr>
          <p:cNvPr id="254" name="Shape 338" descr=""/>
          <p:cNvPicPr/>
          <p:nvPr/>
        </p:nvPicPr>
        <p:blipFill>
          <a:blip r:embed="rId1"/>
          <a:stretch/>
        </p:blipFill>
        <p:spPr>
          <a:xfrm>
            <a:off x="4707360" y="1728000"/>
            <a:ext cx="3346560" cy="2551680"/>
          </a:xfrm>
          <a:prstGeom prst="rect">
            <a:avLst/>
          </a:prstGeom>
          <a:ln>
            <a:noFill/>
          </a:ln>
        </p:spPr>
      </p:pic>
      <p:pic>
        <p:nvPicPr>
          <p:cNvPr id="255" name="Shape 340" descr=""/>
          <p:cNvPicPr/>
          <p:nvPr/>
        </p:nvPicPr>
        <p:blipFill>
          <a:blip r:embed="rId2"/>
          <a:stretch/>
        </p:blipFill>
        <p:spPr>
          <a:xfrm>
            <a:off x="992880" y="1743840"/>
            <a:ext cx="3629520" cy="2333520"/>
          </a:xfrm>
          <a:prstGeom prst="rect">
            <a:avLst/>
          </a:prstGeom>
          <a:ln>
            <a:noFill/>
          </a:ln>
        </p:spPr>
      </p:pic>
      <p:pic>
        <p:nvPicPr>
          <p:cNvPr id="256" name="Shape 341" descr=""/>
          <p:cNvPicPr/>
          <p:nvPr/>
        </p:nvPicPr>
        <p:blipFill>
          <a:blip r:embed="rId3"/>
          <a:stretch/>
        </p:blipFill>
        <p:spPr>
          <a:xfrm rot="16200000">
            <a:off x="579240" y="2762280"/>
            <a:ext cx="964440" cy="275400"/>
          </a:xfrm>
          <a:prstGeom prst="rect">
            <a:avLst/>
          </a:prstGeom>
          <a:ln>
            <a:noFill/>
          </a:ln>
        </p:spPr>
      </p:pic>
      <p:sp>
        <p:nvSpPr>
          <p:cNvPr id="257" name="CustomShape 2"/>
          <p:cNvSpPr/>
          <p:nvPr/>
        </p:nvSpPr>
        <p:spPr>
          <a:xfrm>
            <a:off x="2244240" y="3995640"/>
            <a:ext cx="1226160" cy="189360"/>
          </a:xfrm>
          <a:prstGeom prst="rect">
            <a:avLst/>
          </a:prstGeom>
          <a:noFill/>
          <a:ln>
            <a:noFill/>
          </a:ln>
        </p:spPr>
        <p:style>
          <a:lnRef idx="0"/>
          <a:fillRef idx="0"/>
          <a:effectRef idx="0"/>
          <a:fontRef idx="minor"/>
        </p:style>
        <p:txBody>
          <a:bodyPr tIns="91440" bIns="91440"/>
          <a:p>
            <a:pPr algn="ctr">
              <a:lnSpc>
                <a:spcPct val="100000"/>
              </a:lnSpc>
            </a:pPr>
            <a:r>
              <a:rPr b="0" i="1" lang="en-US" sz="600" spc="-1" strike="noStrike">
                <a:solidFill>
                  <a:srgbClr val="000000"/>
                </a:solidFill>
                <a:uFill>
                  <a:solidFill>
                    <a:srgbClr val="ffffff"/>
                  </a:solidFill>
                </a:uFill>
                <a:latin typeface="Playfair Display"/>
                <a:ea typeface="Playfair Display"/>
              </a:rPr>
              <a:t>iteration</a:t>
            </a:r>
            <a:endParaRPr b="0" lang="en-US" sz="1800" spc="-1" strike="noStrike">
              <a:solidFill>
                <a:srgbClr val="ffffff"/>
              </a:solidFill>
              <a:uFill>
                <a:solidFill>
                  <a:srgbClr val="ffffff"/>
                </a:solidFill>
              </a:uFill>
              <a:latin typeface="Cambria"/>
            </a:endParaRPr>
          </a:p>
        </p:txBody>
      </p:sp>
    </p:spTree>
  </p:cSld>
  <p:timing>
    <p:tnLst>
      <p:par>
        <p:cTn id="47" dur="indefinite" restart="never" nodeType="tmRoot">
          <p:childTnLst>
            <p:seq>
              <p:cTn id="48"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8" name="TextShape 1"/>
          <p:cNvSpPr txBox="1"/>
          <p:nvPr/>
        </p:nvSpPr>
        <p:spPr>
          <a:xfrm>
            <a:off x="822960" y="2246040"/>
            <a:ext cx="7505280" cy="954360"/>
          </a:xfrm>
          <a:prstGeom prst="rect">
            <a:avLst/>
          </a:prstGeom>
          <a:noFill/>
          <a:ln>
            <a:noFill/>
          </a:ln>
        </p:spPr>
        <p:txBody>
          <a:bodyPr tIns="91440" bIns="91440"/>
          <a:p>
            <a:pPr algn="ctr">
              <a:lnSpc>
                <a:spcPct val="100000"/>
              </a:lnSpc>
            </a:pPr>
            <a:r>
              <a:rPr b="0" lang="en-US" sz="3000" spc="-1" strike="noStrike">
                <a:solidFill>
                  <a:srgbClr val="af7b51"/>
                </a:solidFill>
                <a:uFill>
                  <a:solidFill>
                    <a:srgbClr val="ffffff"/>
                  </a:solidFill>
                </a:uFill>
                <a:latin typeface="Nunito"/>
                <a:ea typeface="Nunito"/>
              </a:rPr>
              <a:t>Thank you.</a:t>
            </a:r>
            <a:endParaRPr b="0" lang="en-US" sz="1400" spc="-1" strike="noStrike">
              <a:solidFill>
                <a:srgbClr val="000000"/>
              </a:solidFill>
              <a:uFill>
                <a:solidFill>
                  <a:srgbClr val="ffffff"/>
                </a:solidFill>
              </a:uFill>
              <a:latin typeface="Arial"/>
            </a:endParaRPr>
          </a:p>
        </p:txBody>
      </p:sp>
    </p:spTree>
  </p:cSld>
  <p:timing>
    <p:tnLst>
      <p:par>
        <p:cTn id="49" dur="indefinite" restart="never" nodeType="tmRoot">
          <p:childTnLst>
            <p:seq>
              <p:cTn id="50"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References</a:t>
            </a:r>
            <a:endParaRPr b="0" lang="en-US" sz="1400" spc="-1" strike="noStrike">
              <a:solidFill>
                <a:srgbClr val="000000"/>
              </a:solidFill>
              <a:uFill>
                <a:solidFill>
                  <a:srgbClr val="ffffff"/>
                </a:solidFill>
              </a:uFill>
              <a:latin typeface="Arial"/>
            </a:endParaRPr>
          </a:p>
        </p:txBody>
      </p:sp>
      <p:sp>
        <p:nvSpPr>
          <p:cNvPr id="260" name="TextShape 2"/>
          <p:cNvSpPr txBox="1"/>
          <p:nvPr/>
        </p:nvSpPr>
        <p:spPr>
          <a:xfrm>
            <a:off x="819000" y="1800360"/>
            <a:ext cx="7630560" cy="2447640"/>
          </a:xfrm>
          <a:prstGeom prst="rect">
            <a:avLst/>
          </a:prstGeom>
          <a:noFill/>
          <a:ln>
            <a:noFill/>
          </a:ln>
        </p:spPr>
        <p:txBody>
          <a:bodyPr tIns="91440" bIns="91440"/>
          <a:p>
            <a:pPr>
              <a:lnSpc>
                <a:spcPct val="100000"/>
              </a:lnSpc>
            </a:pPr>
            <a:r>
              <a:rPr b="0" i="1" lang="en-US" sz="1000" spc="-1" strike="noStrike">
                <a:solidFill>
                  <a:srgbClr val="233a44"/>
                </a:solidFill>
                <a:uFill>
                  <a:solidFill>
                    <a:srgbClr val="ffffff"/>
                  </a:solidFill>
                </a:uFill>
                <a:latin typeface="Playfair Display"/>
                <a:ea typeface="Playfair Display"/>
              </a:rPr>
              <a:t>StyLit: illumination-guided example-based stylization of 3D renderings</a:t>
            </a:r>
            <a:r>
              <a:rPr b="0" lang="en-US" sz="1000" spc="-1" strike="noStrike">
                <a:solidFill>
                  <a:srgbClr val="233a44"/>
                </a:solidFill>
                <a:uFill>
                  <a:solidFill>
                    <a:srgbClr val="ffffff"/>
                  </a:solidFill>
                </a:uFill>
                <a:latin typeface="Playfair Display"/>
                <a:ea typeface="Playfair Display"/>
              </a:rPr>
              <a:t>, [ J FIŠER, O JAMRIŠKA, M LUKAC, E SHECTHMAN, P ASENTE, J LU, D SÝKORA ] </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r>
              <a:rPr b="0" i="1" lang="en-US" sz="1000" spc="-1" strike="noStrike">
                <a:solidFill>
                  <a:srgbClr val="000000"/>
                </a:solidFill>
                <a:uFill>
                  <a:solidFill>
                    <a:srgbClr val="ffffff"/>
                  </a:solidFill>
                </a:uFill>
                <a:latin typeface="Playfair Display"/>
                <a:ea typeface="Playfair Display"/>
              </a:rPr>
              <a:t>PatchMatch: A Randomized Correspondence Algorithm for Structural Image Editing,  </a:t>
            </a:r>
            <a:r>
              <a:rPr b="0" lang="en-US" sz="1000" spc="-1" strike="noStrike">
                <a:solidFill>
                  <a:srgbClr val="000000"/>
                </a:solidFill>
                <a:uFill>
                  <a:solidFill>
                    <a:srgbClr val="ffffff"/>
                  </a:solidFill>
                </a:uFill>
                <a:latin typeface="Playfair Display"/>
                <a:ea typeface="Playfair Display"/>
              </a:rPr>
              <a:t>[ C BARNES, E SHECTMAN, A FINKELSTEIN, D GOLDMAN ]</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r>
              <a:rPr b="0" i="1" lang="en-US" sz="1000" spc="-1" strike="noStrike">
                <a:solidFill>
                  <a:srgbClr val="434343"/>
                </a:solidFill>
                <a:uFill>
                  <a:solidFill>
                    <a:srgbClr val="ffffff"/>
                  </a:solidFill>
                </a:uFill>
                <a:latin typeface="Playfair Display"/>
                <a:ea typeface="Playfair Display"/>
              </a:rPr>
              <a:t>LazyFluids: Appearance Transfer for Fluid Animations,</a:t>
            </a:r>
            <a:r>
              <a:rPr b="0" lang="en-US" sz="1000" spc="-1" strike="noStrike">
                <a:solidFill>
                  <a:srgbClr val="434343"/>
                </a:solidFill>
                <a:uFill>
                  <a:solidFill>
                    <a:srgbClr val="ffffff"/>
                  </a:solidFill>
                </a:uFill>
                <a:latin typeface="Playfair Display"/>
                <a:ea typeface="Playfair Display"/>
              </a:rPr>
              <a:t> [ </a:t>
            </a:r>
            <a:r>
              <a:rPr b="0" lang="en-US" sz="1000" spc="-1" strike="noStrike">
                <a:solidFill>
                  <a:srgbClr val="233a44"/>
                </a:solidFill>
                <a:uFill>
                  <a:solidFill>
                    <a:srgbClr val="ffffff"/>
                  </a:solidFill>
                </a:uFill>
                <a:latin typeface="Playfair Display"/>
                <a:ea typeface="Playfair Display"/>
              </a:rPr>
              <a:t>O JAMRIŠKA , J FIŠER , P  ASENTE , J LU , E SHECHTMAN </a:t>
            </a:r>
            <a:r>
              <a:rPr b="0" lang="en-US" sz="1000" spc="-1" strike="noStrike">
                <a:solidFill>
                  <a:srgbClr val="434343"/>
                </a:solidFill>
                <a:uFill>
                  <a:solidFill>
                    <a:srgbClr val="ffffff"/>
                  </a:solidFill>
                </a:uFill>
                <a:latin typeface="Playfair Display"/>
                <a:ea typeface="Playfair Display"/>
              </a:rPr>
              <a:t>]</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r>
              <a:rPr b="0" i="1" lang="en-US" sz="1000" spc="-1" strike="noStrike">
                <a:solidFill>
                  <a:srgbClr val="000000"/>
                </a:solidFill>
                <a:uFill>
                  <a:solidFill>
                    <a:srgbClr val="ffffff"/>
                  </a:solidFill>
                </a:uFill>
                <a:latin typeface="Playfair Display"/>
                <a:ea typeface="Playfair Display"/>
              </a:rPr>
              <a:t>Jump Flooding in GPU with Applications to Voronoi Diagram and Distance Transform</a:t>
            </a:r>
            <a:r>
              <a:rPr b="0" i="1" lang="en-US" sz="1000" spc="-1" strike="noStrike">
                <a:solidFill>
                  <a:srgbClr val="434343"/>
                </a:solidFill>
                <a:uFill>
                  <a:solidFill>
                    <a:srgbClr val="ffffff"/>
                  </a:solidFill>
                </a:uFill>
                <a:latin typeface="Playfair Display"/>
                <a:ea typeface="Playfair Display"/>
              </a:rPr>
              <a:t> </a:t>
            </a:r>
            <a:r>
              <a:rPr b="0" lang="en-US" sz="1000" spc="-1" strike="noStrike">
                <a:solidFill>
                  <a:srgbClr val="434343"/>
                </a:solidFill>
                <a:uFill>
                  <a:solidFill>
                    <a:srgbClr val="ffffff"/>
                  </a:solidFill>
                </a:uFill>
                <a:latin typeface="Playfair Display"/>
                <a:ea typeface="Playfair Display"/>
              </a:rPr>
              <a:t>[ </a:t>
            </a:r>
            <a:r>
              <a:rPr b="0" lang="en-US" sz="1000" spc="-1" strike="noStrike">
                <a:solidFill>
                  <a:srgbClr val="000000"/>
                </a:solidFill>
                <a:uFill>
                  <a:solidFill>
                    <a:srgbClr val="ffffff"/>
                  </a:solidFill>
                </a:uFill>
                <a:latin typeface="Playfair Display"/>
                <a:ea typeface="Playfair Display"/>
              </a:rPr>
              <a:t>G RONG, T TAN</a:t>
            </a:r>
            <a:r>
              <a:rPr b="0" lang="en-US" sz="1000" spc="-1" strike="noStrike">
                <a:solidFill>
                  <a:srgbClr val="434343"/>
                </a:solidFill>
                <a:uFill>
                  <a:solidFill>
                    <a:srgbClr val="ffffff"/>
                  </a:solidFill>
                </a:uFill>
                <a:latin typeface="Playfair Display"/>
                <a:ea typeface="Playfair Display"/>
              </a:rPr>
              <a:t> ]</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Tree>
  </p:cSld>
  <p:timing>
    <p:tnLst>
      <p:par>
        <p:cTn id="51" dur="indefinite" restart="never" nodeType="tmRoot">
          <p:childTnLst>
            <p:seq>
              <p:cTn id="52"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TextShape 1"/>
          <p:cNvSpPr txBox="1"/>
          <p:nvPr/>
        </p:nvSpPr>
        <p:spPr>
          <a:xfrm>
            <a:off x="819000" y="845640"/>
            <a:ext cx="7505280" cy="954360"/>
          </a:xfrm>
          <a:prstGeom prst="rect">
            <a:avLst/>
          </a:prstGeom>
          <a:noFill/>
          <a:ln>
            <a:noFill/>
          </a:ln>
        </p:spPr>
        <p:txBody>
          <a:bodyPr tIns="91440" bIns="91440"/>
          <a:p>
            <a:pPr>
              <a:lnSpc>
                <a:spcPct val="100000"/>
              </a:lnSpc>
            </a:pPr>
            <a:r>
              <a:rPr b="0" lang="en-US" sz="2400" spc="-1" strike="noStrike">
                <a:solidFill>
                  <a:srgbClr val="af7b51"/>
                </a:solidFill>
                <a:uFill>
                  <a:solidFill>
                    <a:srgbClr val="ffffff"/>
                  </a:solidFill>
                </a:uFill>
                <a:latin typeface="Nunito"/>
                <a:ea typeface="Nunito"/>
              </a:rPr>
              <a:t>Artistic hand made style</a:t>
            </a:r>
            <a:endParaRPr b="0" lang="en-US" sz="1400" spc="-1" strike="noStrike">
              <a:solidFill>
                <a:srgbClr val="000000"/>
              </a:solidFill>
              <a:uFill>
                <a:solidFill>
                  <a:srgbClr val="ffffff"/>
                </a:solidFill>
              </a:uFill>
              <a:latin typeface="Arial"/>
            </a:endParaRPr>
          </a:p>
        </p:txBody>
      </p:sp>
      <p:sp>
        <p:nvSpPr>
          <p:cNvPr id="151" name="TextShape 2"/>
          <p:cNvSpPr txBox="1"/>
          <p:nvPr/>
        </p:nvSpPr>
        <p:spPr>
          <a:xfrm>
            <a:off x="5342040" y="1707840"/>
            <a:ext cx="3294720" cy="954360"/>
          </a:xfrm>
          <a:prstGeom prst="rect">
            <a:avLst/>
          </a:prstGeom>
          <a:noFill/>
          <a:ln>
            <a:noFill/>
          </a:ln>
        </p:spPr>
        <p:txBody>
          <a:bodyPr tIns="91440" bIns="91440"/>
          <a:p>
            <a:pPr marL="457200" indent="-298080">
              <a:lnSpc>
                <a:spcPct val="100000"/>
              </a:lnSpc>
              <a:buClr>
                <a:srgbClr val="434343"/>
              </a:buClr>
              <a:buFont typeface="Playfair Display"/>
              <a:buChar char="●"/>
            </a:pPr>
            <a:r>
              <a:rPr b="0" lang="en-US" sz="1100" spc="-1" strike="noStrike">
                <a:solidFill>
                  <a:srgbClr val="434343"/>
                </a:solidFill>
                <a:uFill>
                  <a:solidFill>
                    <a:srgbClr val="ffffff"/>
                  </a:solidFill>
                </a:uFill>
                <a:latin typeface="Playfair Display"/>
                <a:ea typeface="Playfair Display"/>
              </a:rPr>
              <a:t>Self Shadow</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Cast Shadow</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Indirect reflection</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Reflection highlights</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Color</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Texture</a:t>
            </a:r>
            <a:endParaRPr b="0" lang="en-US" sz="1400" spc="-1" strike="noStrike">
              <a:solidFill>
                <a:srgbClr val="000000"/>
              </a:solidFill>
              <a:uFill>
                <a:solidFill>
                  <a:srgbClr val="ffffff"/>
                </a:solidFill>
              </a:uFill>
              <a:latin typeface="Arial"/>
            </a:endParaRPr>
          </a:p>
        </p:txBody>
      </p:sp>
      <p:pic>
        <p:nvPicPr>
          <p:cNvPr id="152" name="Shape 145" descr=""/>
          <p:cNvPicPr/>
          <p:nvPr/>
        </p:nvPicPr>
        <p:blipFill>
          <a:blip r:embed="rId1"/>
          <a:stretch/>
        </p:blipFill>
        <p:spPr>
          <a:xfrm>
            <a:off x="895320" y="1707840"/>
            <a:ext cx="4164480" cy="2078640"/>
          </a:xfrm>
          <a:prstGeom prst="rect">
            <a:avLst/>
          </a:prstGeom>
          <a:ln>
            <a:noFill/>
          </a:ln>
        </p:spPr>
      </p:pic>
    </p:spTree>
  </p:cSld>
  <p:timing>
    <p:tnLst>
      <p:par>
        <p:cTn id="5" dur="indefinite" restart="never" nodeType="tmRoot">
          <p:childTnLst>
            <p:seq>
              <p:cTn id="6"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770760" y="797040"/>
            <a:ext cx="7505280" cy="954360"/>
          </a:xfrm>
          <a:prstGeom prst="rect">
            <a:avLst/>
          </a:prstGeom>
          <a:noFill/>
          <a:ln>
            <a:noFill/>
          </a:ln>
        </p:spPr>
        <p:txBody>
          <a:bodyPr tIns="91440" bIns="91440"/>
          <a:p>
            <a:pPr>
              <a:lnSpc>
                <a:spcPct val="100000"/>
              </a:lnSpc>
            </a:pPr>
            <a:r>
              <a:rPr b="0" lang="en-US" sz="2400" spc="-1" strike="noStrike">
                <a:solidFill>
                  <a:srgbClr val="af7b51"/>
                </a:solidFill>
                <a:uFill>
                  <a:solidFill>
                    <a:srgbClr val="ffffff"/>
                  </a:solidFill>
                </a:uFill>
                <a:latin typeface="Nunito"/>
                <a:ea typeface="Nunito"/>
              </a:rPr>
              <a:t>Light Path Expressions</a:t>
            </a:r>
            <a:endParaRPr b="0" lang="en-US" sz="1400" spc="-1" strike="noStrike">
              <a:solidFill>
                <a:srgbClr val="000000"/>
              </a:solidFill>
              <a:uFill>
                <a:solidFill>
                  <a:srgbClr val="ffffff"/>
                </a:solidFill>
              </a:uFill>
              <a:latin typeface="Arial"/>
            </a:endParaRPr>
          </a:p>
        </p:txBody>
      </p:sp>
      <p:sp>
        <p:nvSpPr>
          <p:cNvPr id="154" name="TextShape 2"/>
          <p:cNvSpPr txBox="1"/>
          <p:nvPr/>
        </p:nvSpPr>
        <p:spPr>
          <a:xfrm>
            <a:off x="4891680" y="2551680"/>
            <a:ext cx="3294720" cy="954360"/>
          </a:xfrm>
          <a:prstGeom prst="rect">
            <a:avLst/>
          </a:prstGeom>
          <a:noFill/>
          <a:ln>
            <a:noFill/>
          </a:ln>
        </p:spPr>
        <p:txBody>
          <a:bodyPr tIns="91440" bIns="91440"/>
          <a:p>
            <a:pPr marL="457200" indent="-298080">
              <a:lnSpc>
                <a:spcPct val="100000"/>
              </a:lnSpc>
              <a:buClr>
                <a:srgbClr val="434343"/>
              </a:buClr>
              <a:buFont typeface="Playfair Display"/>
              <a:buChar char="●"/>
            </a:pPr>
            <a:r>
              <a:rPr b="0" lang="en-US" sz="1100" spc="-1" strike="noStrike">
                <a:solidFill>
                  <a:srgbClr val="434343"/>
                </a:solidFill>
                <a:uFill>
                  <a:solidFill>
                    <a:srgbClr val="ffffff"/>
                  </a:solidFill>
                </a:uFill>
                <a:latin typeface="Playfair Display"/>
                <a:ea typeface="Playfair Display"/>
              </a:rPr>
              <a:t>Multiple Bounces diffuse:</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rPr>
              <a:t> </a:t>
            </a:r>
            <a:endParaRPr b="0" lang="en-US" sz="1400" spc="-1" strike="noStrike">
              <a:solidFill>
                <a:srgbClr val="000000"/>
              </a:solidFill>
              <a:uFill>
                <a:solidFill>
                  <a:srgbClr val="ffffff"/>
                </a:solidFill>
              </a:uFill>
              <a:latin typeface="Arial"/>
            </a:endParaRPr>
          </a:p>
        </p:txBody>
      </p:sp>
      <p:pic>
        <p:nvPicPr>
          <p:cNvPr id="155" name="Shape 152" descr=""/>
          <p:cNvPicPr/>
          <p:nvPr/>
        </p:nvPicPr>
        <p:blipFill>
          <a:blip r:embed="rId1"/>
          <a:stretch/>
        </p:blipFill>
        <p:spPr>
          <a:xfrm>
            <a:off x="5452920" y="2900160"/>
            <a:ext cx="2217240" cy="193680"/>
          </a:xfrm>
          <a:prstGeom prst="rect">
            <a:avLst/>
          </a:prstGeom>
          <a:ln>
            <a:noFill/>
          </a:ln>
        </p:spPr>
      </p:pic>
      <p:sp>
        <p:nvSpPr>
          <p:cNvPr id="156" name="TextShape 3"/>
          <p:cNvSpPr txBox="1"/>
          <p:nvPr/>
        </p:nvSpPr>
        <p:spPr>
          <a:xfrm>
            <a:off x="4891680" y="3354480"/>
            <a:ext cx="3294720" cy="954360"/>
          </a:xfrm>
          <a:prstGeom prst="rect">
            <a:avLst/>
          </a:prstGeom>
          <a:noFill/>
          <a:ln>
            <a:noFill/>
          </a:ln>
        </p:spPr>
        <p:txBody>
          <a:bodyPr tIns="91440" bIns="91440"/>
          <a:p>
            <a:pPr marL="457200" indent="-298080">
              <a:lnSpc>
                <a:spcPct val="100000"/>
              </a:lnSpc>
              <a:buClr>
                <a:srgbClr val="434343"/>
              </a:buClr>
              <a:buFont typeface="Playfair Display"/>
              <a:buChar char="●"/>
            </a:pPr>
            <a:r>
              <a:rPr b="0" lang="en-US" sz="1100" spc="-1" strike="noStrike">
                <a:solidFill>
                  <a:srgbClr val="434343"/>
                </a:solidFill>
                <a:uFill>
                  <a:solidFill>
                    <a:srgbClr val="ffffff"/>
                  </a:solidFill>
                </a:uFill>
                <a:latin typeface="Playfair Display"/>
                <a:ea typeface="Playfair Display"/>
              </a:rPr>
              <a:t>interreflection: isolated Global Illumination term of indirect lighting</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Many options (Montecarlo,Radiosity,Surfels)*</a:t>
            </a:r>
            <a:endParaRPr b="0" lang="en-US" sz="1400" spc="-1" strike="noStrike">
              <a:solidFill>
                <a:srgbClr val="000000"/>
              </a:solidFill>
              <a:uFill>
                <a:solidFill>
                  <a:srgbClr val="ffffff"/>
                </a:solidFill>
              </a:uFill>
              <a:latin typeface="Arial"/>
            </a:endParaRPr>
          </a:p>
        </p:txBody>
      </p:sp>
      <p:pic>
        <p:nvPicPr>
          <p:cNvPr id="157" name="Shape 154" descr=""/>
          <p:cNvPicPr/>
          <p:nvPr/>
        </p:nvPicPr>
        <p:blipFill>
          <a:blip r:embed="rId2"/>
          <a:stretch/>
        </p:blipFill>
        <p:spPr>
          <a:xfrm>
            <a:off x="7629480" y="4317120"/>
            <a:ext cx="695160" cy="336240"/>
          </a:xfrm>
          <a:prstGeom prst="rect">
            <a:avLst/>
          </a:prstGeom>
          <a:ln>
            <a:noFill/>
          </a:ln>
        </p:spPr>
      </p:pic>
      <p:sp>
        <p:nvSpPr>
          <p:cNvPr id="158" name="CustomShape 4"/>
          <p:cNvSpPr/>
          <p:nvPr/>
        </p:nvSpPr>
        <p:spPr>
          <a:xfrm>
            <a:off x="6723000" y="4420080"/>
            <a:ext cx="1221840" cy="427320"/>
          </a:xfrm>
          <a:prstGeom prst="rect">
            <a:avLst/>
          </a:prstGeom>
          <a:noFill/>
          <a:ln>
            <a:noFill/>
          </a:ln>
        </p:spPr>
        <p:style>
          <a:lnRef idx="0"/>
          <a:fillRef idx="0"/>
          <a:effectRef idx="0"/>
          <a:fontRef idx="minor"/>
        </p:style>
        <p:txBody>
          <a:bodyPr tIns="91440" bIns="91440"/>
          <a:p>
            <a:pPr>
              <a:lnSpc>
                <a:spcPct val="100000"/>
              </a:lnSpc>
            </a:pPr>
            <a:r>
              <a:rPr b="0" lang="en-US" sz="800" spc="-1" strike="noStrike">
                <a:solidFill>
                  <a:srgbClr val="000000"/>
                </a:solidFill>
                <a:uFill>
                  <a:solidFill>
                    <a:srgbClr val="ffffff"/>
                  </a:solidFill>
                </a:uFill>
                <a:latin typeface="Playfair Display"/>
                <a:ea typeface="Playfair Display"/>
              </a:rPr>
              <a:t>* rendered with</a:t>
            </a:r>
            <a:endParaRPr b="0" lang="en-US" sz="1800" spc="-1" strike="noStrike">
              <a:solidFill>
                <a:srgbClr val="ffffff"/>
              </a:solidFill>
              <a:uFill>
                <a:solidFill>
                  <a:srgbClr val="ffffff"/>
                </a:solidFill>
              </a:uFill>
              <a:latin typeface="Cambria"/>
            </a:endParaRPr>
          </a:p>
        </p:txBody>
      </p:sp>
      <p:pic>
        <p:nvPicPr>
          <p:cNvPr id="159" name="Shape 156" descr=""/>
          <p:cNvPicPr/>
          <p:nvPr/>
        </p:nvPicPr>
        <p:blipFill>
          <a:blip r:embed="rId3"/>
          <a:stretch/>
        </p:blipFill>
        <p:spPr>
          <a:xfrm>
            <a:off x="1112400" y="1454040"/>
            <a:ext cx="3632040" cy="3171600"/>
          </a:xfrm>
          <a:prstGeom prst="rect">
            <a:avLst/>
          </a:prstGeom>
          <a:ln>
            <a:noFill/>
          </a:ln>
        </p:spPr>
      </p:pic>
      <p:sp>
        <p:nvSpPr>
          <p:cNvPr id="160" name="CustomShape 5"/>
          <p:cNvSpPr/>
          <p:nvPr/>
        </p:nvSpPr>
        <p:spPr>
          <a:xfrm>
            <a:off x="1112400" y="3774960"/>
            <a:ext cx="583560" cy="180720"/>
          </a:xfrm>
          <a:prstGeom prst="rect">
            <a:avLst/>
          </a:prstGeom>
          <a:solidFill>
            <a:srgbClr val="ffffff"/>
          </a:solidFill>
          <a:ln>
            <a:noFill/>
          </a:ln>
        </p:spPr>
        <p:style>
          <a:lnRef idx="0"/>
          <a:fillRef idx="0"/>
          <a:effectRef idx="0"/>
          <a:fontRef idx="minor"/>
        </p:style>
      </p:sp>
      <p:sp>
        <p:nvSpPr>
          <p:cNvPr id="161" name="TextShape 6"/>
          <p:cNvSpPr txBox="1"/>
          <p:nvPr/>
        </p:nvSpPr>
        <p:spPr>
          <a:xfrm>
            <a:off x="4891680" y="1464840"/>
            <a:ext cx="3294720" cy="954360"/>
          </a:xfrm>
          <a:prstGeom prst="rect">
            <a:avLst/>
          </a:prstGeom>
          <a:noFill/>
          <a:ln>
            <a:noFill/>
          </a:ln>
        </p:spPr>
        <p:txBody>
          <a:bodyPr tIns="91440" bIns="91440"/>
          <a:p>
            <a:pPr marL="457200" indent="-298080">
              <a:lnSpc>
                <a:spcPct val="100000"/>
              </a:lnSpc>
              <a:buClr>
                <a:srgbClr val="434343"/>
              </a:buClr>
              <a:buFont typeface="Playfair Display"/>
              <a:buChar char="●"/>
            </a:pPr>
            <a:r>
              <a:rPr b="0" lang="en-US" sz="1100" spc="-1" strike="noStrike">
                <a:solidFill>
                  <a:srgbClr val="434343"/>
                </a:solidFill>
                <a:uFill>
                  <a:solidFill>
                    <a:srgbClr val="ffffff"/>
                  </a:solidFill>
                </a:uFill>
                <a:latin typeface="Playfair Display"/>
                <a:ea typeface="Playfair Display"/>
              </a:rPr>
              <a:t>Separated Maps: Based on the fundamental property of “Physically plausible BRDF”                                                                                               </a:t>
            </a:r>
            <a:endParaRPr b="0" lang="en-US" sz="1400" spc="-1" strike="noStrike">
              <a:solidFill>
                <a:srgbClr val="000000"/>
              </a:solidFill>
              <a:uFill>
                <a:solidFill>
                  <a:srgbClr val="ffffff"/>
                </a:solidFill>
              </a:uFill>
              <a:latin typeface="Arial"/>
            </a:endParaRPr>
          </a:p>
        </p:txBody>
      </p:sp>
      <p:pic>
        <p:nvPicPr>
          <p:cNvPr id="162" name="Shape 159" descr=""/>
          <p:cNvPicPr/>
          <p:nvPr/>
        </p:nvPicPr>
        <p:blipFill>
          <a:blip r:embed="rId4"/>
          <a:stretch/>
        </p:blipFill>
        <p:spPr>
          <a:xfrm>
            <a:off x="5431680" y="2161080"/>
            <a:ext cx="2138400" cy="183960"/>
          </a:xfrm>
          <a:prstGeom prst="rect">
            <a:avLst/>
          </a:prstGeom>
          <a:ln>
            <a:noFill/>
          </a:ln>
        </p:spPr>
      </p:pic>
    </p:spTree>
  </p:cSld>
  <p:timing>
    <p:tnLst>
      <p:par>
        <p:cTn id="7" dur="indefinite" restart="never" nodeType="tmRoot">
          <p:childTnLst>
            <p:seq>
              <p:cTn id="8"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3" name="Shape 164" descr=""/>
          <p:cNvPicPr/>
          <p:nvPr/>
        </p:nvPicPr>
        <p:blipFill>
          <a:blip r:embed="rId1"/>
          <a:stretch/>
        </p:blipFill>
        <p:spPr>
          <a:xfrm>
            <a:off x="694440" y="2197440"/>
            <a:ext cx="4211280" cy="1053720"/>
          </a:xfrm>
          <a:prstGeom prst="rect">
            <a:avLst/>
          </a:prstGeom>
          <a:ln>
            <a:noFill/>
          </a:ln>
        </p:spPr>
      </p:pic>
      <p:sp>
        <p:nvSpPr>
          <p:cNvPr id="164" name="TextShape 1"/>
          <p:cNvSpPr txBox="1"/>
          <p:nvPr/>
        </p:nvSpPr>
        <p:spPr>
          <a:xfrm>
            <a:off x="735480" y="3196080"/>
            <a:ext cx="1015560" cy="369000"/>
          </a:xfrm>
          <a:prstGeom prst="rect">
            <a:avLst/>
          </a:prstGeom>
          <a:noFill/>
          <a:ln>
            <a:noFill/>
          </a:ln>
        </p:spPr>
        <p:txBody>
          <a:bodyPr tIns="91440" bIns="91440"/>
          <a:p>
            <a:pPr algn="ctr">
              <a:lnSpc>
                <a:spcPct val="100000"/>
              </a:lnSpc>
            </a:pPr>
            <a:r>
              <a:rPr b="0" lang="en-US" sz="1000" spc="-1" strike="noStrike">
                <a:solidFill>
                  <a:srgbClr val="434343"/>
                </a:solidFill>
                <a:uFill>
                  <a:solidFill>
                    <a:srgbClr val="ffffff"/>
                  </a:solidFill>
                </a:uFill>
                <a:latin typeface="Playfair Display"/>
                <a:ea typeface="Playfair Display"/>
              </a:rPr>
              <a:t>Source LPE</a:t>
            </a:r>
            <a:endParaRPr b="0" lang="en-US" sz="1400" spc="-1" strike="noStrike">
              <a:solidFill>
                <a:srgbClr val="000000"/>
              </a:solidFill>
              <a:uFill>
                <a:solidFill>
                  <a:srgbClr val="ffffff"/>
                </a:solidFill>
              </a:uFill>
              <a:latin typeface="Arial"/>
            </a:endParaRPr>
          </a:p>
        </p:txBody>
      </p:sp>
      <p:sp>
        <p:nvSpPr>
          <p:cNvPr id="165" name="TextShape 2"/>
          <p:cNvSpPr txBox="1"/>
          <p:nvPr/>
        </p:nvSpPr>
        <p:spPr>
          <a:xfrm>
            <a:off x="1863720" y="3196080"/>
            <a:ext cx="1015560" cy="369000"/>
          </a:xfrm>
          <a:prstGeom prst="rect">
            <a:avLst/>
          </a:prstGeom>
          <a:noFill/>
          <a:ln>
            <a:noFill/>
          </a:ln>
        </p:spPr>
        <p:txBody>
          <a:bodyPr tIns="91440" bIns="91440"/>
          <a:p>
            <a:pPr algn="ctr">
              <a:lnSpc>
                <a:spcPct val="100000"/>
              </a:lnSpc>
            </a:pPr>
            <a:r>
              <a:rPr b="0" lang="en-US" sz="1000" spc="-1" strike="noStrike">
                <a:solidFill>
                  <a:srgbClr val="434343"/>
                </a:solidFill>
                <a:uFill>
                  <a:solidFill>
                    <a:srgbClr val="ffffff"/>
                  </a:solidFill>
                </a:uFill>
                <a:latin typeface="Playfair Display"/>
                <a:ea typeface="Playfair Display"/>
              </a:rPr>
              <a:t>Source Style</a:t>
            </a:r>
            <a:endParaRPr b="0" lang="en-US" sz="1400" spc="-1" strike="noStrike">
              <a:solidFill>
                <a:srgbClr val="000000"/>
              </a:solidFill>
              <a:uFill>
                <a:solidFill>
                  <a:srgbClr val="ffffff"/>
                </a:solidFill>
              </a:uFill>
              <a:latin typeface="Arial"/>
            </a:endParaRPr>
          </a:p>
        </p:txBody>
      </p:sp>
      <p:sp>
        <p:nvSpPr>
          <p:cNvPr id="166" name="TextShape 3"/>
          <p:cNvSpPr txBox="1"/>
          <p:nvPr/>
        </p:nvSpPr>
        <p:spPr>
          <a:xfrm>
            <a:off x="2992320" y="3196080"/>
            <a:ext cx="1015560" cy="369000"/>
          </a:xfrm>
          <a:prstGeom prst="rect">
            <a:avLst/>
          </a:prstGeom>
          <a:noFill/>
          <a:ln>
            <a:noFill/>
          </a:ln>
        </p:spPr>
        <p:txBody>
          <a:bodyPr tIns="91440" bIns="91440"/>
          <a:p>
            <a:pPr algn="ctr">
              <a:lnSpc>
                <a:spcPct val="100000"/>
              </a:lnSpc>
            </a:pPr>
            <a:r>
              <a:rPr b="0" lang="en-US" sz="1000" spc="-1" strike="noStrike">
                <a:solidFill>
                  <a:srgbClr val="434343"/>
                </a:solidFill>
                <a:uFill>
                  <a:solidFill>
                    <a:srgbClr val="ffffff"/>
                  </a:solidFill>
                </a:uFill>
                <a:latin typeface="Playfair Display"/>
                <a:ea typeface="Playfair Display"/>
              </a:rPr>
              <a:t>Target LPE</a:t>
            </a:r>
            <a:endParaRPr b="0" lang="en-US" sz="1400" spc="-1" strike="noStrike">
              <a:solidFill>
                <a:srgbClr val="000000"/>
              </a:solidFill>
              <a:uFill>
                <a:solidFill>
                  <a:srgbClr val="ffffff"/>
                </a:solidFill>
              </a:uFill>
              <a:latin typeface="Arial"/>
            </a:endParaRPr>
          </a:p>
        </p:txBody>
      </p:sp>
      <p:sp>
        <p:nvSpPr>
          <p:cNvPr id="167" name="TextShape 4"/>
          <p:cNvSpPr txBox="1"/>
          <p:nvPr/>
        </p:nvSpPr>
        <p:spPr>
          <a:xfrm>
            <a:off x="4007880" y="3196080"/>
            <a:ext cx="1015560" cy="369000"/>
          </a:xfrm>
          <a:prstGeom prst="rect">
            <a:avLst/>
          </a:prstGeom>
          <a:noFill/>
          <a:ln>
            <a:noFill/>
          </a:ln>
        </p:spPr>
        <p:txBody>
          <a:bodyPr tIns="91440" bIns="91440"/>
          <a:p>
            <a:pPr algn="ctr">
              <a:lnSpc>
                <a:spcPct val="100000"/>
              </a:lnSpc>
            </a:pPr>
            <a:r>
              <a:rPr b="0" lang="en-US" sz="1000" spc="-1" strike="noStrike">
                <a:solidFill>
                  <a:srgbClr val="434343"/>
                </a:solidFill>
                <a:uFill>
                  <a:solidFill>
                    <a:srgbClr val="ffffff"/>
                  </a:solidFill>
                </a:uFill>
                <a:latin typeface="Playfair Display"/>
                <a:ea typeface="Playfair Display"/>
              </a:rPr>
              <a:t>Target Style</a:t>
            </a:r>
            <a:endParaRPr b="0" lang="en-US" sz="1400" spc="-1" strike="noStrike">
              <a:solidFill>
                <a:srgbClr val="000000"/>
              </a:solidFill>
              <a:uFill>
                <a:solidFill>
                  <a:srgbClr val="ffffff"/>
                </a:solidFill>
              </a:uFill>
              <a:latin typeface="Arial"/>
            </a:endParaRPr>
          </a:p>
        </p:txBody>
      </p:sp>
      <p:sp>
        <p:nvSpPr>
          <p:cNvPr id="168" name="TextShape 5"/>
          <p:cNvSpPr txBox="1"/>
          <p:nvPr/>
        </p:nvSpPr>
        <p:spPr>
          <a:xfrm>
            <a:off x="770760" y="797040"/>
            <a:ext cx="7505280" cy="954360"/>
          </a:xfrm>
          <a:prstGeom prst="rect">
            <a:avLst/>
          </a:prstGeom>
          <a:noFill/>
          <a:ln>
            <a:noFill/>
          </a:ln>
        </p:spPr>
        <p:txBody>
          <a:bodyPr tIns="91440" bIns="91440"/>
          <a:p>
            <a:pPr>
              <a:lnSpc>
                <a:spcPct val="100000"/>
              </a:lnSpc>
            </a:pPr>
            <a:r>
              <a:rPr b="0" lang="en-US" sz="2400" spc="-1" strike="noStrike">
                <a:solidFill>
                  <a:srgbClr val="af7b51"/>
                </a:solidFill>
                <a:uFill>
                  <a:solidFill>
                    <a:srgbClr val="ffffff"/>
                  </a:solidFill>
                </a:uFill>
                <a:latin typeface="Nunito"/>
                <a:ea typeface="Nunito"/>
              </a:rPr>
              <a:t>Image analogies</a:t>
            </a:r>
            <a:endParaRPr b="0" lang="en-US" sz="1400" spc="-1" strike="noStrike">
              <a:solidFill>
                <a:srgbClr val="000000"/>
              </a:solidFill>
              <a:uFill>
                <a:solidFill>
                  <a:srgbClr val="ffffff"/>
                </a:solidFill>
              </a:uFill>
              <a:latin typeface="Arial"/>
            </a:endParaRPr>
          </a:p>
        </p:txBody>
      </p:sp>
      <p:sp>
        <p:nvSpPr>
          <p:cNvPr id="169" name="TextShape 6"/>
          <p:cNvSpPr txBox="1"/>
          <p:nvPr/>
        </p:nvSpPr>
        <p:spPr>
          <a:xfrm>
            <a:off x="4891680" y="1751760"/>
            <a:ext cx="3776040" cy="466920"/>
          </a:xfrm>
          <a:prstGeom prst="rect">
            <a:avLst/>
          </a:prstGeom>
          <a:noFill/>
          <a:ln>
            <a:noFill/>
          </a:ln>
        </p:spPr>
        <p:txBody>
          <a:bodyPr tIns="91440" bIns="91440"/>
          <a:p>
            <a:pPr marL="457200" indent="-298080">
              <a:lnSpc>
                <a:spcPct val="100000"/>
              </a:lnSpc>
              <a:buClr>
                <a:srgbClr val="434343"/>
              </a:buClr>
              <a:buFont typeface="Playfair Display"/>
              <a:buChar char="●"/>
            </a:pPr>
            <a:r>
              <a:rPr b="0" lang="en-US" sz="1100" spc="-1" strike="noStrike">
                <a:solidFill>
                  <a:srgbClr val="434343"/>
                </a:solidFill>
                <a:uFill>
                  <a:solidFill>
                    <a:srgbClr val="ffffff"/>
                  </a:solidFill>
                </a:uFill>
                <a:latin typeface="Playfair Display"/>
                <a:ea typeface="Playfair Display"/>
              </a:rPr>
              <a:t>Analogies are defined by a global energy </a:t>
            </a:r>
            <a:r>
              <a:rPr b="0" lang="en-US" sz="1100" spc="-1" strike="noStrike">
                <a:solidFill>
                  <a:srgbClr val="434343"/>
                </a:solidFill>
                <a:uFill>
                  <a:solidFill>
                    <a:srgbClr val="ffffff"/>
                  </a:solidFill>
                </a:uFill>
                <a:latin typeface="Playfair Display"/>
                <a:ea typeface="Playfair Display"/>
              </a:rPr>
              <a:t>
</a:t>
            </a:r>
            <a:r>
              <a:rPr b="1" lang="en-US" sz="1100" spc="-1" strike="noStrike">
                <a:solidFill>
                  <a:srgbClr val="434343"/>
                </a:solidFill>
                <a:uFill>
                  <a:solidFill>
                    <a:srgbClr val="ffffff"/>
                  </a:solidFill>
                </a:uFill>
                <a:latin typeface="Playfair Display"/>
                <a:ea typeface="Playfair Display"/>
              </a:rPr>
              <a:t>A</a:t>
            </a:r>
            <a:r>
              <a:rPr b="0" lang="en-US" sz="1100" spc="-1" strike="noStrike">
                <a:solidFill>
                  <a:srgbClr val="434343"/>
                </a:solidFill>
                <a:uFill>
                  <a:solidFill>
                    <a:srgbClr val="ffffff"/>
                  </a:solidFill>
                </a:uFill>
                <a:latin typeface="Playfair Display"/>
                <a:ea typeface="Playfair Display"/>
              </a:rPr>
              <a:t> = [</a:t>
            </a:r>
            <a:r>
              <a:rPr b="0" i="1" lang="en-US" sz="1100" spc="-1" strike="noStrike">
                <a:solidFill>
                  <a:srgbClr val="434343"/>
                </a:solidFill>
                <a:uFill>
                  <a:solidFill>
                    <a:srgbClr val="ffffff"/>
                  </a:solidFill>
                </a:uFill>
                <a:latin typeface="Playfair Display"/>
                <a:ea typeface="Playfair Display"/>
              </a:rPr>
              <a:t>A,A’</a:t>
            </a:r>
            <a:r>
              <a:rPr b="0" lang="en-US" sz="1100" spc="-1" strike="noStrike">
                <a:solidFill>
                  <a:srgbClr val="434343"/>
                </a:solidFill>
                <a:uFill>
                  <a:solidFill>
                    <a:srgbClr val="ffffff"/>
                  </a:solidFill>
                </a:uFill>
                <a:latin typeface="Playfair Display"/>
                <a:ea typeface="Playfair Display"/>
              </a:rPr>
              <a:t>], </a:t>
            </a:r>
            <a:r>
              <a:rPr b="1" lang="en-US" sz="1100" spc="-1" strike="noStrike">
                <a:solidFill>
                  <a:srgbClr val="434343"/>
                </a:solidFill>
                <a:uFill>
                  <a:solidFill>
                    <a:srgbClr val="ffffff"/>
                  </a:solidFill>
                </a:uFill>
                <a:latin typeface="Playfair Display"/>
                <a:ea typeface="Playfair Display"/>
              </a:rPr>
              <a:t>B</a:t>
            </a:r>
            <a:r>
              <a:rPr b="0" lang="en-US" sz="1100" spc="-1" strike="noStrike">
                <a:solidFill>
                  <a:srgbClr val="434343"/>
                </a:solidFill>
                <a:uFill>
                  <a:solidFill>
                    <a:srgbClr val="ffffff"/>
                  </a:solidFill>
                </a:uFill>
                <a:latin typeface="Playfair Display"/>
                <a:ea typeface="Playfair Display"/>
              </a:rPr>
              <a:t> = [</a:t>
            </a:r>
            <a:r>
              <a:rPr b="0" i="1" lang="en-US" sz="1100" spc="-1" strike="noStrike">
                <a:solidFill>
                  <a:srgbClr val="434343"/>
                </a:solidFill>
                <a:uFill>
                  <a:solidFill>
                    <a:srgbClr val="ffffff"/>
                  </a:solidFill>
                </a:uFill>
                <a:latin typeface="Playfair Display"/>
                <a:ea typeface="Playfair Display"/>
              </a:rPr>
              <a:t>B,B’</a:t>
            </a:r>
            <a:r>
              <a:rPr b="0" lang="en-US" sz="1100" spc="-1" strike="noStrike">
                <a:solidFill>
                  <a:srgbClr val="434343"/>
                </a:solidFill>
                <a:uFill>
                  <a:solidFill>
                    <a:srgbClr val="ffffff"/>
                  </a:solidFill>
                </a:uFill>
                <a:latin typeface="Playfair Display"/>
                <a:ea typeface="Playfair Display"/>
              </a:rPr>
              <a:t>]</a:t>
            </a:r>
            <a:endParaRPr b="0" lang="en-US" sz="1400" spc="-1" strike="noStrike">
              <a:solidFill>
                <a:srgbClr val="000000"/>
              </a:solidFill>
              <a:uFill>
                <a:solidFill>
                  <a:srgbClr val="ffffff"/>
                </a:solidFill>
              </a:uFill>
              <a:latin typeface="Arial"/>
            </a:endParaRPr>
          </a:p>
        </p:txBody>
      </p:sp>
      <p:pic>
        <p:nvPicPr>
          <p:cNvPr id="170" name="Shape 171" descr=""/>
          <p:cNvPicPr/>
          <p:nvPr/>
        </p:nvPicPr>
        <p:blipFill>
          <a:blip r:embed="rId2"/>
          <a:stretch/>
        </p:blipFill>
        <p:spPr>
          <a:xfrm>
            <a:off x="5107320" y="2371320"/>
            <a:ext cx="3560040" cy="249840"/>
          </a:xfrm>
          <a:prstGeom prst="rect">
            <a:avLst/>
          </a:prstGeom>
          <a:ln>
            <a:noFill/>
          </a:ln>
        </p:spPr>
      </p:pic>
      <p:sp>
        <p:nvSpPr>
          <p:cNvPr id="171" name="TextShape 7"/>
          <p:cNvSpPr txBox="1"/>
          <p:nvPr/>
        </p:nvSpPr>
        <p:spPr>
          <a:xfrm>
            <a:off x="4906080" y="2775960"/>
            <a:ext cx="3776040" cy="466920"/>
          </a:xfrm>
          <a:prstGeom prst="rect">
            <a:avLst/>
          </a:prstGeom>
          <a:noFill/>
          <a:ln>
            <a:noFill/>
          </a:ln>
        </p:spPr>
        <p:txBody>
          <a:bodyPr tIns="91440" bIns="91440"/>
          <a:p>
            <a:pPr marL="457200" indent="-298080">
              <a:lnSpc>
                <a:spcPct val="100000"/>
              </a:lnSpc>
              <a:buClr>
                <a:srgbClr val="434343"/>
              </a:buClr>
              <a:buFont typeface="Playfair Display"/>
              <a:buChar char="●"/>
            </a:pPr>
            <a:r>
              <a:rPr b="0" lang="en-US" sz="1100" spc="-1" strike="noStrike">
                <a:solidFill>
                  <a:srgbClr val="434343"/>
                </a:solidFill>
                <a:uFill>
                  <a:solidFill>
                    <a:srgbClr val="ffffff"/>
                  </a:solidFill>
                </a:uFill>
                <a:latin typeface="Playfair Display"/>
                <a:ea typeface="Playfair Display"/>
              </a:rPr>
              <a:t>The Target result is the image </a:t>
            </a:r>
            <a:r>
              <a:rPr b="1" lang="en-US" sz="1100" spc="-1" strike="noStrike">
                <a:solidFill>
                  <a:srgbClr val="434343"/>
                </a:solidFill>
                <a:uFill>
                  <a:solidFill>
                    <a:srgbClr val="ffffff"/>
                  </a:solidFill>
                </a:uFill>
                <a:latin typeface="Playfair Display"/>
                <a:ea typeface="Playfair Display"/>
              </a:rPr>
              <a:t>B</a:t>
            </a:r>
            <a:r>
              <a:rPr b="0" lang="en-US" sz="1100" spc="-1" strike="noStrike">
                <a:solidFill>
                  <a:srgbClr val="434343"/>
                </a:solidFill>
                <a:uFill>
                  <a:solidFill>
                    <a:srgbClr val="ffffff"/>
                  </a:solidFill>
                </a:uFill>
                <a:latin typeface="Playfair Display"/>
                <a:ea typeface="Playfair Display"/>
              </a:rPr>
              <a:t> that minimizes the global energy</a:t>
            </a:r>
            <a:endParaRPr b="0" lang="en-US" sz="1400" spc="-1" strike="noStrike">
              <a:solidFill>
                <a:srgbClr val="000000"/>
              </a:solidFill>
              <a:uFill>
                <a:solidFill>
                  <a:srgbClr val="ffffff"/>
                </a:solidFill>
              </a:uFill>
              <a:latin typeface="Arial"/>
            </a:endParaRPr>
          </a:p>
        </p:txBody>
      </p:sp>
      <p:pic>
        <p:nvPicPr>
          <p:cNvPr id="172" name="Shape 173" descr=""/>
          <p:cNvPicPr/>
          <p:nvPr/>
        </p:nvPicPr>
        <p:blipFill>
          <a:blip r:embed="rId3"/>
          <a:stretch/>
        </p:blipFill>
        <p:spPr>
          <a:xfrm>
            <a:off x="5986800" y="3339720"/>
            <a:ext cx="1801440" cy="514440"/>
          </a:xfrm>
          <a:prstGeom prst="rect">
            <a:avLst/>
          </a:prstGeom>
          <a:ln>
            <a:noFill/>
          </a:ln>
        </p:spPr>
      </p:pic>
    </p:spTree>
  </p:cSld>
  <p:timing>
    <p:tnLst>
      <p:par>
        <p:cTn id="9" dur="indefinite" restart="never" nodeType="tmRoot">
          <p:childTnLst>
            <p:seq>
              <p:cTn id="10"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819000" y="845640"/>
            <a:ext cx="7505280" cy="954360"/>
          </a:xfrm>
          <a:prstGeom prst="rect">
            <a:avLst/>
          </a:prstGeom>
          <a:noFill/>
          <a:ln>
            <a:noFill/>
          </a:ln>
        </p:spPr>
        <p:txBody>
          <a:bodyPr tIns="91440" bIns="91440"/>
          <a:p>
            <a:pPr>
              <a:lnSpc>
                <a:spcPct val="100000"/>
              </a:lnSpc>
            </a:pPr>
            <a:r>
              <a:rPr b="0" lang="en-US" sz="2400" spc="-1" strike="noStrike">
                <a:solidFill>
                  <a:srgbClr val="af7b51"/>
                </a:solidFill>
                <a:uFill>
                  <a:solidFill>
                    <a:srgbClr val="ffffff"/>
                  </a:solidFill>
                </a:uFill>
                <a:latin typeface="Nunito"/>
                <a:ea typeface="Nunito"/>
              </a:rPr>
              <a:t>E-M optimization</a:t>
            </a:r>
            <a:endParaRPr b="0" lang="en-US" sz="1400" spc="-1" strike="noStrike">
              <a:solidFill>
                <a:srgbClr val="000000"/>
              </a:solidFill>
              <a:uFill>
                <a:solidFill>
                  <a:srgbClr val="ffffff"/>
                </a:solidFill>
              </a:uFill>
              <a:latin typeface="Arial"/>
            </a:endParaRPr>
          </a:p>
        </p:txBody>
      </p:sp>
      <p:pic>
        <p:nvPicPr>
          <p:cNvPr id="174" name="Shape 179" descr=""/>
          <p:cNvPicPr/>
          <p:nvPr/>
        </p:nvPicPr>
        <p:blipFill>
          <a:blip r:embed="rId1"/>
          <a:stretch/>
        </p:blipFill>
        <p:spPr>
          <a:xfrm>
            <a:off x="819000" y="2154240"/>
            <a:ext cx="4079880" cy="1492920"/>
          </a:xfrm>
          <a:prstGeom prst="rect">
            <a:avLst/>
          </a:prstGeom>
          <a:ln>
            <a:noFill/>
          </a:ln>
        </p:spPr>
      </p:pic>
      <p:pic>
        <p:nvPicPr>
          <p:cNvPr id="175" name="Shape 180" descr=""/>
          <p:cNvPicPr/>
          <p:nvPr/>
        </p:nvPicPr>
        <p:blipFill>
          <a:blip r:embed="rId2"/>
          <a:stretch/>
        </p:blipFill>
        <p:spPr>
          <a:xfrm>
            <a:off x="5460480" y="3000960"/>
            <a:ext cx="185400" cy="185400"/>
          </a:xfrm>
          <a:prstGeom prst="rect">
            <a:avLst/>
          </a:prstGeom>
          <a:ln>
            <a:noFill/>
          </a:ln>
        </p:spPr>
      </p:pic>
      <p:sp>
        <p:nvSpPr>
          <p:cNvPr id="176" name="TextShape 2"/>
          <p:cNvSpPr txBox="1"/>
          <p:nvPr/>
        </p:nvSpPr>
        <p:spPr>
          <a:xfrm>
            <a:off x="4906080" y="2219040"/>
            <a:ext cx="3776040" cy="1076400"/>
          </a:xfrm>
          <a:prstGeom prst="rect">
            <a:avLst/>
          </a:prstGeom>
          <a:noFill/>
          <a:ln>
            <a:noFill/>
          </a:ln>
        </p:spPr>
        <p:txBody>
          <a:bodyPr tIns="91440" bIns="91440"/>
          <a:p>
            <a:pPr marL="457200" indent="-298080">
              <a:lnSpc>
                <a:spcPct val="100000"/>
              </a:lnSpc>
              <a:buClr>
                <a:srgbClr val="434343"/>
              </a:buClr>
              <a:buFont typeface="Playfair Display"/>
              <a:buChar char="●"/>
            </a:pPr>
            <a:r>
              <a:rPr b="0" lang="en-US" sz="1100" spc="-1" strike="noStrike">
                <a:solidFill>
                  <a:srgbClr val="434343"/>
                </a:solidFill>
                <a:uFill>
                  <a:solidFill>
                    <a:srgbClr val="ffffff"/>
                  </a:solidFill>
                </a:uFill>
                <a:latin typeface="Playfair Display"/>
                <a:ea typeface="Playfair Display"/>
              </a:rPr>
              <a:t>NNF: nearest neighbour field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(E STEP)</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Assignment by averaging neighbourhood NNF(q) (M STEP)</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random initialization.</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r>
              <a:rPr b="0" lang="en-US" sz="1100" spc="-1" strike="noStrike">
                <a:solidFill>
                  <a:srgbClr val="434343"/>
                </a:solidFill>
                <a:uFill>
                  <a:solidFill>
                    <a:srgbClr val="ffffff"/>
                  </a:solidFill>
                </a:uFill>
                <a:latin typeface="Playfair Display"/>
                <a:ea typeface="Playfair Display"/>
              </a:rPr>
              <a:t>                                                         </a:t>
            </a:r>
            <a:endParaRPr b="0" lang="en-US" sz="1400" spc="-1" strike="noStrike">
              <a:solidFill>
                <a:srgbClr val="000000"/>
              </a:solidFill>
              <a:uFill>
                <a:solidFill>
                  <a:srgbClr val="ffffff"/>
                </a:solidFill>
              </a:uFill>
              <a:latin typeface="Arial"/>
            </a:endParaRPr>
          </a:p>
        </p:txBody>
      </p:sp>
    </p:spTree>
  </p:cSld>
  <p:timing>
    <p:tnLst>
      <p:par>
        <p:cTn id="11" dur="indefinite" restart="never" nodeType="tmRoot">
          <p:childTnLst>
            <p:seq>
              <p:cTn id="12"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PATCH MATCH</a:t>
            </a:r>
            <a:endParaRPr b="0" lang="en-US" sz="1400" spc="-1" strike="noStrike">
              <a:solidFill>
                <a:srgbClr val="000000"/>
              </a:solidFill>
              <a:uFill>
                <a:solidFill>
                  <a:srgbClr val="ffffff"/>
                </a:solidFill>
              </a:uFill>
              <a:latin typeface="Arial"/>
            </a:endParaRPr>
          </a:p>
        </p:txBody>
      </p:sp>
      <p:pic>
        <p:nvPicPr>
          <p:cNvPr id="178" name="Shape 187" descr=""/>
          <p:cNvPicPr/>
          <p:nvPr/>
        </p:nvPicPr>
        <p:blipFill>
          <a:blip r:embed="rId1"/>
          <a:stretch/>
        </p:blipFill>
        <p:spPr>
          <a:xfrm>
            <a:off x="1737000" y="1722960"/>
            <a:ext cx="1280880" cy="2602440"/>
          </a:xfrm>
          <a:prstGeom prst="rect">
            <a:avLst/>
          </a:prstGeom>
          <a:ln>
            <a:noFill/>
          </a:ln>
        </p:spPr>
      </p:pic>
      <p:sp>
        <p:nvSpPr>
          <p:cNvPr id="179" name="TextShape 2"/>
          <p:cNvSpPr txBox="1"/>
          <p:nvPr/>
        </p:nvSpPr>
        <p:spPr>
          <a:xfrm>
            <a:off x="4349520" y="1726200"/>
            <a:ext cx="3759120" cy="2785320"/>
          </a:xfrm>
          <a:prstGeom prst="rect">
            <a:avLst/>
          </a:prstGeom>
          <a:noFill/>
          <a:ln>
            <a:noFill/>
          </a:ln>
        </p:spPr>
        <p:txBody>
          <a:bodyPr tIns="91440" bIns="91440"/>
          <a:p>
            <a:pPr>
              <a:lnSpc>
                <a:spcPct val="100000"/>
              </a:lnSpc>
            </a:pPr>
            <a:r>
              <a:rPr b="0" lang="en-US" sz="1100" spc="-1" strike="noStrike">
                <a:solidFill>
                  <a:srgbClr val="233a44"/>
                </a:solidFill>
                <a:uFill>
                  <a:solidFill>
                    <a:srgbClr val="ffffff"/>
                  </a:solidFill>
                </a:uFill>
                <a:latin typeface="Playfair Display"/>
                <a:ea typeface="Playfair Display"/>
              </a:rPr>
              <a:t>The algorithm alternates 2 main phases:</a:t>
            </a:r>
            <a:endParaRPr b="0" lang="en-US" sz="1400" spc="-1" strike="noStrike">
              <a:solidFill>
                <a:srgbClr val="000000"/>
              </a:solidFill>
              <a:uFill>
                <a:solidFill>
                  <a:srgbClr val="ffffff"/>
                </a:solidFill>
              </a:uFill>
              <a:latin typeface="Arial"/>
            </a:endParaRPr>
          </a:p>
          <a:p>
            <a:pPr>
              <a:lnSpc>
                <a:spcPct val="100000"/>
              </a:lnSpc>
            </a:pPr>
            <a:r>
              <a:rPr b="1" lang="en-US" sz="1100" spc="-1" strike="noStrike">
                <a:solidFill>
                  <a:srgbClr val="233a44"/>
                </a:solidFill>
                <a:uFill>
                  <a:solidFill>
                    <a:srgbClr val="ffffff"/>
                  </a:solidFill>
                </a:uFill>
                <a:latin typeface="Playfair Display"/>
                <a:ea typeface="Playfair Display"/>
              </a:rPr>
              <a:t>Propagation</a:t>
            </a:r>
            <a:endParaRPr b="0" lang="en-US" sz="1400" spc="-1" strike="noStrike">
              <a:solidFill>
                <a:srgbClr val="000000"/>
              </a:solidFill>
              <a:uFill>
                <a:solidFill>
                  <a:srgbClr val="ffffff"/>
                </a:solidFill>
              </a:uFill>
              <a:latin typeface="Arial"/>
            </a:endParaRPr>
          </a:p>
          <a:p>
            <a:pPr>
              <a:lnSpc>
                <a:spcPct val="100000"/>
              </a:lnSpc>
            </a:pPr>
            <a:r>
              <a:rPr b="1" lang="en-US" sz="1100" spc="-1" strike="noStrike">
                <a:solidFill>
                  <a:srgbClr val="233a44"/>
                </a:solidFill>
                <a:uFill>
                  <a:solidFill>
                    <a:srgbClr val="ffffff"/>
                  </a:solidFill>
                </a:uFill>
                <a:latin typeface="Playfair Display"/>
                <a:ea typeface="Playfair Display"/>
              </a:rPr>
              <a:t>Random search</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
        <p:nvSpPr>
          <p:cNvPr id="180" name="CustomShape 3"/>
          <p:cNvSpPr/>
          <p:nvPr/>
        </p:nvSpPr>
        <p:spPr>
          <a:xfrm>
            <a:off x="294480" y="4408200"/>
            <a:ext cx="8030160" cy="398520"/>
          </a:xfrm>
          <a:prstGeom prst="rect">
            <a:avLst/>
          </a:prstGeom>
          <a:noFill/>
          <a:ln>
            <a:noFill/>
          </a:ln>
        </p:spPr>
        <p:style>
          <a:lnRef idx="0"/>
          <a:fillRef idx="0"/>
          <a:effectRef idx="0"/>
          <a:fontRef idx="minor"/>
        </p:style>
        <p:txBody>
          <a:bodyPr tIns="91440" bIns="91440" anchor="ctr"/>
          <a:p>
            <a:pPr algn="r">
              <a:lnSpc>
                <a:spcPct val="100000"/>
              </a:lnSpc>
            </a:pPr>
            <a:r>
              <a:rPr b="0" i="1" lang="en-US" sz="800" spc="-1" strike="noStrike">
                <a:solidFill>
                  <a:srgbClr val="000000"/>
                </a:solidFill>
                <a:uFill>
                  <a:solidFill>
                    <a:srgbClr val="ffffff"/>
                  </a:solidFill>
                </a:uFill>
                <a:latin typeface="Playfair Display"/>
                <a:ea typeface="Playfair Display"/>
              </a:rPr>
              <a:t>PatchMatch: A Randomized Correspondence Algorithm for Structural Image Editing </a:t>
            </a:r>
            <a:r>
              <a:rPr b="0" lang="en-US" sz="800" spc="-1" strike="noStrike">
                <a:solidFill>
                  <a:srgbClr val="000000"/>
                </a:solidFill>
                <a:uFill>
                  <a:solidFill>
                    <a:srgbClr val="ffffff"/>
                  </a:solidFill>
                </a:uFill>
                <a:latin typeface="Playfair Display"/>
                <a:ea typeface="Playfair Display"/>
              </a:rPr>
              <a:t>[ C.Barnes, E. Shechtman, A. Finkelstein, D. Goldman]</a:t>
            </a:r>
            <a:endParaRPr b="0" lang="en-US" sz="1800" spc="-1" strike="noStrike">
              <a:solidFill>
                <a:srgbClr val="ffffff"/>
              </a:solidFill>
              <a:uFill>
                <a:solidFill>
                  <a:srgbClr val="ffffff"/>
                </a:solidFill>
              </a:uFill>
              <a:latin typeface="Cambria"/>
            </a:endParaRPr>
          </a:p>
        </p:txBody>
      </p:sp>
    </p:spTree>
  </p:cSld>
  <p:timing>
    <p:tnLst>
      <p:par>
        <p:cTn id="13" dur="indefinite" restart="never" nodeType="tmRoot">
          <p:childTnLst>
            <p:seq>
              <p:cTn id="14"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PATCH MATCH</a:t>
            </a:r>
            <a:endParaRPr b="0" lang="en-US" sz="1400" spc="-1" strike="noStrike">
              <a:solidFill>
                <a:srgbClr val="000000"/>
              </a:solidFill>
              <a:uFill>
                <a:solidFill>
                  <a:srgbClr val="ffffff"/>
                </a:solidFill>
              </a:uFill>
              <a:latin typeface="Arial"/>
            </a:endParaRPr>
          </a:p>
        </p:txBody>
      </p:sp>
      <p:pic>
        <p:nvPicPr>
          <p:cNvPr id="182" name="Shape 195" descr=""/>
          <p:cNvPicPr/>
          <p:nvPr/>
        </p:nvPicPr>
        <p:blipFill>
          <a:blip r:embed="rId1"/>
          <a:stretch/>
        </p:blipFill>
        <p:spPr>
          <a:xfrm>
            <a:off x="819000" y="1808640"/>
            <a:ext cx="3296160" cy="1959840"/>
          </a:xfrm>
          <a:prstGeom prst="rect">
            <a:avLst/>
          </a:prstGeom>
          <a:ln>
            <a:noFill/>
          </a:ln>
        </p:spPr>
      </p:pic>
      <p:sp>
        <p:nvSpPr>
          <p:cNvPr id="183" name="TextShape 2"/>
          <p:cNvSpPr txBox="1"/>
          <p:nvPr/>
        </p:nvSpPr>
        <p:spPr>
          <a:xfrm>
            <a:off x="4349520" y="1726200"/>
            <a:ext cx="3759120" cy="2785320"/>
          </a:xfrm>
          <a:prstGeom prst="rect">
            <a:avLst/>
          </a:prstGeom>
          <a:noFill/>
          <a:ln>
            <a:noFill/>
          </a:ln>
        </p:spPr>
        <p:txBody>
          <a:bodyPr tIns="91440" bIns="91440"/>
          <a:p>
            <a:pPr>
              <a:lnSpc>
                <a:spcPct val="100000"/>
              </a:lnSpc>
            </a:pPr>
            <a:r>
              <a:rPr b="0" lang="en-US" sz="1100" spc="-1" strike="noStrike">
                <a:solidFill>
                  <a:srgbClr val="233a44"/>
                </a:solidFill>
                <a:uFill>
                  <a:solidFill>
                    <a:srgbClr val="ffffff"/>
                  </a:solidFill>
                </a:uFill>
                <a:latin typeface="Playfair Display"/>
                <a:ea typeface="Playfair Display"/>
              </a:rPr>
              <a:t>The algorithm alternates 2 main phases:</a:t>
            </a:r>
            <a:endParaRPr b="0" lang="en-US" sz="1400" spc="-1" strike="noStrike">
              <a:solidFill>
                <a:srgbClr val="000000"/>
              </a:solidFill>
              <a:uFill>
                <a:solidFill>
                  <a:srgbClr val="ffffff"/>
                </a:solidFill>
              </a:uFill>
              <a:latin typeface="Arial"/>
            </a:endParaRPr>
          </a:p>
          <a:p>
            <a:pPr>
              <a:lnSpc>
                <a:spcPct val="100000"/>
              </a:lnSpc>
            </a:pPr>
            <a:r>
              <a:rPr b="1" lang="en-US" sz="1100" spc="-1" strike="noStrike">
                <a:solidFill>
                  <a:srgbClr val="233a44"/>
                </a:solidFill>
                <a:uFill>
                  <a:solidFill>
                    <a:srgbClr val="ffffff"/>
                  </a:solidFill>
                </a:uFill>
                <a:latin typeface="Playfair Display"/>
                <a:ea typeface="Playfair Display"/>
              </a:rPr>
              <a:t>Propagation</a:t>
            </a:r>
            <a:endParaRPr b="0" lang="en-US" sz="1400" spc="-1" strike="noStrike">
              <a:solidFill>
                <a:srgbClr val="000000"/>
              </a:solidFill>
              <a:uFill>
                <a:solidFill>
                  <a:srgbClr val="ffffff"/>
                </a:solidFill>
              </a:uFill>
              <a:latin typeface="Arial"/>
            </a:endParaRPr>
          </a:p>
          <a:p>
            <a:pPr>
              <a:lnSpc>
                <a:spcPct val="100000"/>
              </a:lnSpc>
            </a:pPr>
            <a:r>
              <a:rPr b="1" lang="en-US" sz="1100" spc="-1" strike="noStrike">
                <a:solidFill>
                  <a:srgbClr val="233a44"/>
                </a:solidFill>
                <a:uFill>
                  <a:solidFill>
                    <a:srgbClr val="ffffff"/>
                  </a:solidFill>
                </a:uFill>
                <a:latin typeface="Playfair Display"/>
                <a:ea typeface="Playfair Display"/>
              </a:rPr>
              <a:t>Random search</a:t>
            </a:r>
            <a:endParaRPr b="0" lang="en-US" sz="1400" spc="-1" strike="noStrike">
              <a:solidFill>
                <a:srgbClr val="000000"/>
              </a:solidFill>
              <a:uFill>
                <a:solidFill>
                  <a:srgbClr val="ffffff"/>
                </a:solidFill>
              </a:uFill>
              <a:latin typeface="Arial"/>
            </a:endParaRPr>
          </a:p>
          <a:p>
            <a:pPr>
              <a:lnSpc>
                <a:spcPct val="100000"/>
              </a:lnSpc>
            </a:pPr>
            <a:endParaRPr b="0" lang="en-US" sz="1400" spc="-1" strike="noStrike">
              <a:solidFill>
                <a:srgbClr val="000000"/>
              </a:solidFill>
              <a:uFill>
                <a:solidFill>
                  <a:srgbClr val="ffffff"/>
                </a:solidFill>
              </a:uFill>
              <a:latin typeface="Arial"/>
            </a:endParaRPr>
          </a:p>
        </p:txBody>
      </p:sp>
    </p:spTree>
  </p:cSld>
  <p:timing>
    <p:tnLst>
      <p:par>
        <p:cTn id="15" dur="indefinite" restart="never" nodeType="tmRoot">
          <p:childTnLst>
            <p:seq>
              <p:cTn id="16"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4" name="TextShape 1"/>
          <p:cNvSpPr txBox="1"/>
          <p:nvPr/>
        </p:nvSpPr>
        <p:spPr>
          <a:xfrm>
            <a:off x="819000" y="845640"/>
            <a:ext cx="7505280" cy="954360"/>
          </a:xfrm>
          <a:prstGeom prst="rect">
            <a:avLst/>
          </a:prstGeom>
          <a:noFill/>
          <a:ln>
            <a:noFill/>
          </a:ln>
        </p:spPr>
        <p:txBody>
          <a:bodyPr tIns="91440" bIns="91440"/>
          <a:p>
            <a:pPr>
              <a:lnSpc>
                <a:spcPct val="100000"/>
              </a:lnSpc>
            </a:pPr>
            <a:r>
              <a:rPr b="0" lang="en-US" sz="3000" spc="-1" strike="noStrike">
                <a:solidFill>
                  <a:srgbClr val="af7b51"/>
                </a:solidFill>
                <a:uFill>
                  <a:solidFill>
                    <a:srgbClr val="ffffff"/>
                  </a:solidFill>
                </a:uFill>
                <a:latin typeface="Nunito"/>
                <a:ea typeface="Nunito"/>
              </a:rPr>
              <a:t>PATCH MATCH</a:t>
            </a:r>
            <a:endParaRPr b="0" lang="en-US" sz="1400" spc="-1" strike="noStrike">
              <a:solidFill>
                <a:srgbClr val="000000"/>
              </a:solidFill>
              <a:uFill>
                <a:solidFill>
                  <a:srgbClr val="ffffff"/>
                </a:solidFill>
              </a:uFill>
              <a:latin typeface="Arial"/>
            </a:endParaRPr>
          </a:p>
        </p:txBody>
      </p:sp>
      <p:sp>
        <p:nvSpPr>
          <p:cNvPr id="185" name="TextShape 2"/>
          <p:cNvSpPr txBox="1"/>
          <p:nvPr/>
        </p:nvSpPr>
        <p:spPr>
          <a:xfrm>
            <a:off x="849600" y="1954800"/>
            <a:ext cx="3759120" cy="2785320"/>
          </a:xfrm>
          <a:prstGeom prst="rect">
            <a:avLst/>
          </a:prstGeom>
          <a:noFill/>
          <a:ln>
            <a:noFill/>
          </a:ln>
        </p:spPr>
        <p:txBody>
          <a:bodyPr tIns="91440" bIns="91440"/>
          <a:p>
            <a:pPr>
              <a:lnSpc>
                <a:spcPct val="100000"/>
              </a:lnSpc>
            </a:pPr>
            <a:r>
              <a:rPr b="0" lang="en-US" sz="1100" spc="-1" strike="noStrike">
                <a:solidFill>
                  <a:srgbClr val="233a44"/>
                </a:solidFill>
                <a:uFill>
                  <a:solidFill>
                    <a:srgbClr val="ffffff"/>
                  </a:solidFill>
                </a:uFill>
                <a:latin typeface="Playfair Display"/>
                <a:ea typeface="Playfair Display"/>
              </a:rPr>
              <a:t>It is used for example to estimate disparity within 2 similar image with a translational offset.</a:t>
            </a:r>
            <a:endParaRPr b="0" lang="en-US" sz="1400" spc="-1" strike="noStrike">
              <a:solidFill>
                <a:srgbClr val="000000"/>
              </a:solidFill>
              <a:uFill>
                <a:solidFill>
                  <a:srgbClr val="ffffff"/>
                </a:solidFill>
              </a:uFill>
              <a:latin typeface="Arial"/>
            </a:endParaRPr>
          </a:p>
        </p:txBody>
      </p:sp>
      <p:pic>
        <p:nvPicPr>
          <p:cNvPr id="186" name="" descr=""/>
          <p:cNvPicPr/>
          <p:nvPr/>
        </p:nvPicPr>
        <p:blipFill>
          <a:blip r:embed="rId1"/>
          <a:stretch/>
        </p:blipFill>
        <p:spPr>
          <a:xfrm>
            <a:off x="4813560" y="1280520"/>
            <a:ext cx="3324600" cy="2742840"/>
          </a:xfrm>
          <a:prstGeom prst="rect">
            <a:avLst/>
          </a:prstGeom>
          <a:ln>
            <a:noFill/>
          </a:ln>
        </p:spPr>
      </p:pic>
    </p:spTree>
  </p:cSld>
  <p:timing>
    <p:tnLst>
      <p:par>
        <p:cTn id="17" dur="indefinite" restart="never" nodeType="tmRoot">
          <p:childTnLst>
            <p:seq>
              <p:cTn id="18"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69</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2018-02-12T18:37:15Z</dcterms:modified>
  <cp:revision>6</cp:revision>
  <dc:subject/>
  <dc:title/>
</cp:coreProperties>
</file>